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418" r:id="rId4"/>
    <p:sldId id="423" r:id="rId5"/>
    <p:sldId id="486" r:id="rId6"/>
    <p:sldId id="499" r:id="rId7"/>
    <p:sldId id="500" r:id="rId8"/>
    <p:sldId id="501" r:id="rId9"/>
    <p:sldId id="488" r:id="rId10"/>
    <p:sldId id="487" r:id="rId11"/>
    <p:sldId id="490" r:id="rId12"/>
    <p:sldId id="491" r:id="rId13"/>
    <p:sldId id="493" r:id="rId14"/>
    <p:sldId id="492" r:id="rId15"/>
    <p:sldId id="494" r:id="rId16"/>
    <p:sldId id="496" r:id="rId17"/>
    <p:sldId id="498" r:id="rId18"/>
    <p:sldId id="268" r:id="rId19"/>
    <p:sldId id="294" r:id="rId20"/>
    <p:sldId id="296" r:id="rId21"/>
    <p:sldId id="298" r:id="rId22"/>
    <p:sldId id="299" r:id="rId23"/>
    <p:sldId id="362" r:id="rId24"/>
    <p:sldId id="330" r:id="rId25"/>
    <p:sldId id="301" r:id="rId26"/>
    <p:sldId id="302" r:id="rId27"/>
    <p:sldId id="329" r:id="rId28"/>
    <p:sldId id="333" r:id="rId29"/>
    <p:sldId id="363" r:id="rId30"/>
    <p:sldId id="364" r:id="rId31"/>
    <p:sldId id="365" r:id="rId32"/>
    <p:sldId id="366" r:id="rId33"/>
    <p:sldId id="367" r:id="rId34"/>
    <p:sldId id="368" r:id="rId35"/>
    <p:sldId id="369" r:id="rId36"/>
    <p:sldId id="370" r:id="rId37"/>
    <p:sldId id="371" r:id="rId38"/>
    <p:sldId id="374" r:id="rId39"/>
    <p:sldId id="380" r:id="rId40"/>
    <p:sldId id="381" r:id="rId41"/>
    <p:sldId id="382" r:id="rId42"/>
    <p:sldId id="383" r:id="rId43"/>
    <p:sldId id="384" r:id="rId44"/>
    <p:sldId id="385" r:id="rId45"/>
    <p:sldId id="388" r:id="rId46"/>
    <p:sldId id="390" r:id="rId47"/>
    <p:sldId id="392" r:id="rId48"/>
    <p:sldId id="290" r:id="rId49"/>
    <p:sldId id="291" r:id="rId50"/>
    <p:sldId id="292" r:id="rId51"/>
    <p:sldId id="293" r:id="rId52"/>
    <p:sldId id="394" r:id="rId53"/>
    <p:sldId id="395" r:id="rId54"/>
    <p:sldId id="404" r:id="rId55"/>
    <p:sldId id="405" r:id="rId56"/>
    <p:sldId id="406" r:id="rId57"/>
    <p:sldId id="410" r:id="rId58"/>
    <p:sldId id="411" r:id="rId59"/>
    <p:sldId id="413" r:id="rId60"/>
    <p:sldId id="416" r:id="rId61"/>
    <p:sldId id="415"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2" userDrawn="1">
          <p15:clr>
            <a:srgbClr val="A4A3A4"/>
          </p15:clr>
        </p15:guide>
        <p15:guide id="2" pos="289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0568"/>
    <a:srgbClr val="0505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85" d="100"/>
          <a:sy n="85" d="100"/>
        </p:scale>
        <p:origin x="-1524" y="-90"/>
      </p:cViewPr>
      <p:guideLst>
        <p:guide orient="horz" pos="2172"/>
        <p:guide pos="289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5" Type="http://schemas.openxmlformats.org/officeDocument/2006/relationships/tableStyles" Target="tableStyles.xml"/><Relationship Id="rId64" Type="http://schemas.openxmlformats.org/officeDocument/2006/relationships/viewProps" Target="viewProps.xml"/><Relationship Id="rId63" Type="http://schemas.openxmlformats.org/officeDocument/2006/relationships/presProps" Target="presProps.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88C3A4-A8AA-4B31-8678-6F73D1201633}"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A88C3A4-A8AA-4B31-8678-6F73D1201633}"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A88C3A4-A8AA-4B31-8678-6F73D1201633}"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A88C3A4-A8AA-4B31-8678-6F73D1201633}"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A88C3A4-A8AA-4B31-8678-6F73D1201633}"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A88C3A4-A8AA-4B31-8678-6F73D1201633}"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A88C3A4-A8AA-4B31-8678-6F73D1201633}"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A88C3A4-A8AA-4B31-8678-6F73D1201633}"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88C3A4-A8AA-4B31-8678-6F73D1201633}"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8C3A4-A8AA-4B31-8678-6F73D1201633}"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A88C3A4-A8AA-4B31-8678-6F73D1201633}"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A88C3A4-A8AA-4B31-8678-6F73D1201633}"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850AEF-D35E-44D3-96AF-184BFC396D68}"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8C3A4-A8AA-4B31-8678-6F73D1201633}"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850AEF-D35E-44D3-96AF-184BFC396D68}"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8.jpeg"/><Relationship Id="rId1"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2.jpeg"/><Relationship Id="rId1"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4.png"/><Relationship Id="rId1"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jpeg"/><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1.png"/><Relationship Id="rId1" Type="http://schemas.openxmlformats.org/officeDocument/2006/relationships/image" Target="../media/image40.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2.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4.jpe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8.jpeg"/><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image" Target="../media/image45.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image" Target="../media/image5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5.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6.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image" Target="../media/image57.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image" Target="../media/image61.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5.jpeg"/><Relationship Id="rId1" Type="http://schemas.openxmlformats.org/officeDocument/2006/relationships/image" Target="../media/image64.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6.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7.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8.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9.png"/></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image" Target="../media/image70.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3.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4.jpeg"/></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image" Target="../media/image75.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8.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9.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0.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1.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image" Target="../media/image82.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5.jpe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6.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0.jpeg"/><Relationship Id="rId1"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NPS 6"/>
          <p:cNvPicPr>
            <a:picLocks noChangeAspect="1"/>
          </p:cNvPicPr>
          <p:nvPr/>
        </p:nvPicPr>
        <p:blipFill>
          <a:blip r:embed="rId1"/>
          <a:stretch>
            <a:fillRect/>
          </a:stretch>
        </p:blipFill>
        <p:spPr>
          <a:xfrm>
            <a:off x="6985" y="-99060"/>
            <a:ext cx="9137015" cy="4177665"/>
          </a:xfrm>
          <a:prstGeom prst="rect">
            <a:avLst/>
          </a:prstGeom>
        </p:spPr>
      </p:pic>
      <p:sp>
        <p:nvSpPr>
          <p:cNvPr id="2" name="Text Box 1"/>
          <p:cNvSpPr txBox="1"/>
          <p:nvPr/>
        </p:nvSpPr>
        <p:spPr>
          <a:xfrm>
            <a:off x="52705" y="4104640"/>
            <a:ext cx="8997315" cy="2639060"/>
          </a:xfrm>
          <a:prstGeom prst="rect">
            <a:avLst/>
          </a:prstGeom>
          <a:noFill/>
        </p:spPr>
        <p:txBody>
          <a:bodyPr wrap="square" rtlCol="0" anchor="t">
            <a:noAutofit/>
          </a:bodyPr>
          <a:p>
            <a:r>
              <a:rPr lang="en-US" sz="2000" i="1" spc="300" dirty="0" smtClean="0">
                <a:solidFill>
                  <a:schemeClr val="accent6">
                    <a:lumMod val="75000"/>
                  </a:schemeClr>
                </a:solidFill>
                <a:latin typeface="Times New Roman" panose="02020603050405020304" pitchFamily="18" charset="0"/>
                <a:cs typeface="Times New Roman" panose="02020603050405020304" pitchFamily="18" charset="0"/>
                <a:sym typeface="+mn-ea"/>
              </a:rPr>
              <a:t>NARULA PUBLIC SCHOOL, MOGRA AIMS TO BE THE CENTER OF EXCELLENCE IN EDUCATION USING STATE-OF-THE-ART TECHNOLOGY, WHERE THE SEEDS OF THE ALL-ROUND DEVELOPMENT OF THE CHILDREN ARE SOWN AT AN EARLY AGE. IT IS OUR IMMENSE PLEASURE AND PRIDE TO PRESENT TO YOU A REPORT OF OUR ACTIVITIES AND ACHIEVEMENTS FOR THE PAST ONE YEAR (2023-24</a:t>
            </a:r>
            <a:r>
              <a:rPr lang="en-US" sz="2000" i="1" dirty="0" smtClean="0">
                <a:solidFill>
                  <a:schemeClr val="accent6">
                    <a:lumMod val="75000"/>
                  </a:schemeClr>
                </a:solidFill>
                <a:latin typeface="Times New Roman" panose="02020603050405020304" pitchFamily="18" charset="0"/>
                <a:cs typeface="Times New Roman" panose="02020603050405020304" pitchFamily="18" charset="0"/>
                <a:sym typeface="+mn-ea"/>
              </a:rPr>
              <a:t>) </a:t>
            </a:r>
            <a:endParaRPr lang="en-US" sz="2000" i="1" dirty="0" smtClean="0">
              <a:solidFill>
                <a:schemeClr val="accent6">
                  <a:lumMod val="75000"/>
                </a:schemeClr>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78105" y="66040"/>
            <a:ext cx="8858250" cy="6588125"/>
          </a:xfrm>
          <a:prstGeom prst="rect">
            <a:avLst/>
          </a:prstGeom>
          <a:noFill/>
        </p:spPr>
        <p:txBody>
          <a:bodyPr wrap="square" rtlCol="0" anchor="t">
            <a:noAutofit/>
          </a:bodyPr>
          <a:p>
            <a:pPr indent="0" algn="ctr">
              <a:buNone/>
            </a:pPr>
            <a:r>
              <a:rPr lang="en-US" sz="4800" i="1">
                <a:solidFill>
                  <a:srgbClr val="050505"/>
                </a:solidFill>
                <a:highlight>
                  <a:srgbClr val="FFFFFF"/>
                </a:highlight>
                <a:latin typeface="Times New Roman" panose="02020603050405020304" pitchFamily="18" charset="0"/>
                <a:cs typeface="Times New Roman" panose="02020603050405020304" pitchFamily="18" charset="0"/>
                <a:sym typeface="+mn-ea"/>
              </a:rPr>
              <a:t>NAMAMI GANGE</a:t>
            </a:r>
            <a:endParaRPr lang="en-US" sz="48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6" name="Picture 5" descr="NAMAMI GANGE"/>
          <p:cNvPicPr>
            <a:picLocks noChangeAspect="1"/>
          </p:cNvPicPr>
          <p:nvPr/>
        </p:nvPicPr>
        <p:blipFill>
          <a:blip r:embed="rId1"/>
          <a:stretch>
            <a:fillRect/>
          </a:stretch>
        </p:blipFill>
        <p:spPr>
          <a:xfrm>
            <a:off x="35560" y="926465"/>
            <a:ext cx="9086850" cy="593979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s 1"/>
          <p:cNvSpPr/>
          <p:nvPr/>
        </p:nvSpPr>
        <p:spPr>
          <a:xfrm>
            <a:off x="897890" y="585470"/>
            <a:ext cx="7135495" cy="4306570"/>
          </a:xfrm>
          <a:prstGeom prst="rect">
            <a:avLst/>
          </a:prstGeom>
          <a:noFill/>
          <a:ln>
            <a:noFill/>
          </a:ln>
        </p:spPr>
        <p:txBody>
          <a:bodyPr wrap="square" rtlCol="0" anchor="t">
            <a:noAutofit/>
          </a:bodyPr>
          <a:p>
            <a:pPr algn="ctr"/>
            <a:endParaRPr lang="en-US" altLang="zh-CN" sz="72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en-US" altLang="zh-CN" sz="72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Rick Das</a:t>
            </a:r>
            <a:endParaRPr lang="en-US" altLang="zh-CN" sz="72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en-US" altLang="zh-CN" sz="72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IX</a:t>
            </a:r>
            <a:endParaRPr lang="en-US" altLang="zh-CN" sz="72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descr="NAMAMI GANGE 3"/>
          <p:cNvPicPr>
            <a:picLocks noChangeAspect="1"/>
          </p:cNvPicPr>
          <p:nvPr/>
        </p:nvPicPr>
        <p:blipFill>
          <a:blip r:embed="rId1"/>
          <a:stretch>
            <a:fillRect/>
          </a:stretch>
        </p:blipFill>
        <p:spPr>
          <a:xfrm>
            <a:off x="0" y="0"/>
            <a:ext cx="9144000"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s 1"/>
          <p:cNvSpPr/>
          <p:nvPr/>
        </p:nvSpPr>
        <p:spPr>
          <a:xfrm>
            <a:off x="111125" y="73660"/>
            <a:ext cx="8879840" cy="6644005"/>
          </a:xfrm>
          <a:prstGeom prst="rect">
            <a:avLst/>
          </a:prstGeom>
          <a:noFill/>
          <a:ln>
            <a:noFill/>
          </a:ln>
        </p:spPr>
        <p:txBody>
          <a:bodyPr wrap="none" rtlCol="0" anchor="t">
            <a:noAutofit/>
          </a:bodyPr>
          <a:p>
            <a:pPr algn="ctr"/>
            <a:endParaRPr lang="en-US" altLang="zh-CN" sz="7200" b="1">
              <a:ln w="6600">
                <a:solidFill>
                  <a:schemeClr val="accent2"/>
                </a:solidFill>
                <a:prstDash val="solid"/>
              </a:ln>
              <a:solidFill>
                <a:srgbClr val="FFFFFF"/>
              </a:solidFill>
              <a:effectLst>
                <a:outerShdw dist="38100" dir="2700000" algn="tl" rotWithShape="0">
                  <a:schemeClr val="accent2"/>
                </a:outerShdw>
              </a:effectLst>
            </a:endParaRPr>
          </a:p>
          <a:p>
            <a:pPr algn="ctr"/>
            <a:endParaRPr lang="en-US" altLang="zh-CN" sz="7200" b="1">
              <a:ln w="6600">
                <a:solidFill>
                  <a:schemeClr val="accent2"/>
                </a:solidFill>
                <a:prstDash val="solid"/>
              </a:ln>
              <a:solidFill>
                <a:srgbClr val="FFFFFF"/>
              </a:solidFill>
              <a:effectLst>
                <a:outerShdw dist="38100" dir="2700000" algn="tl" rotWithShape="0">
                  <a:schemeClr val="accent2"/>
                </a:outerShdw>
              </a:effectLst>
            </a:endParaRPr>
          </a:p>
          <a:p>
            <a:pPr algn="ctr"/>
            <a:r>
              <a:rPr lang="en-US" altLang="zh-CN" sz="7200" b="1">
                <a:ln w="6600">
                  <a:solidFill>
                    <a:schemeClr val="accent2"/>
                  </a:solidFill>
                  <a:prstDash val="solid"/>
                </a:ln>
                <a:solidFill>
                  <a:srgbClr val="FFFFFF"/>
                </a:solidFill>
                <a:effectLst>
                  <a:outerShdw dist="38100" dir="2700000" algn="tl" rotWithShape="0">
                    <a:schemeClr val="accent2"/>
                  </a:outerShdw>
                </a:effectLst>
              </a:rPr>
              <a:t>Abhirup Khan</a:t>
            </a:r>
            <a:endParaRPr lang="en-US" altLang="zh-CN" sz="7200" b="1">
              <a:ln w="6600">
                <a:solidFill>
                  <a:schemeClr val="accent2"/>
                </a:solidFill>
                <a:prstDash val="solid"/>
              </a:ln>
              <a:solidFill>
                <a:srgbClr val="FFFFFF"/>
              </a:solidFill>
              <a:effectLst>
                <a:outerShdw dist="38100" dir="2700000" algn="tl" rotWithShape="0">
                  <a:schemeClr val="accent2"/>
                </a:outerShdw>
              </a:effectLst>
            </a:endParaRPr>
          </a:p>
          <a:p>
            <a:pPr algn="ctr"/>
            <a:r>
              <a:rPr lang="en-US" altLang="zh-CN" sz="7200" b="1">
                <a:ln w="6600">
                  <a:solidFill>
                    <a:schemeClr val="accent2"/>
                  </a:solidFill>
                  <a:prstDash val="solid"/>
                </a:ln>
                <a:solidFill>
                  <a:srgbClr val="FFFFFF"/>
                </a:solidFill>
                <a:effectLst>
                  <a:outerShdw dist="38100" dir="2700000" algn="tl" rotWithShape="0">
                    <a:schemeClr val="accent2"/>
                  </a:outerShdw>
                </a:effectLst>
              </a:rPr>
              <a:t>IX</a:t>
            </a:r>
            <a:endParaRPr lang="en-US" altLang="zh-CN" sz="7200" b="1">
              <a:ln w="6600">
                <a:solidFill>
                  <a:schemeClr val="accent2"/>
                </a:solidFill>
                <a:prstDash val="solid"/>
              </a:ln>
              <a:solidFill>
                <a:srgbClr val="FFFFFF"/>
              </a:solidFill>
              <a:effectLst>
                <a:outerShdw dist="38100" dir="2700000" algn="tl" rotWithShape="0">
                  <a:schemeClr val="accent2"/>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Picture 4" descr="NAMAMI GANGE 2"/>
          <p:cNvPicPr>
            <a:picLocks noChangeAspect="1"/>
          </p:cNvPicPr>
          <p:nvPr/>
        </p:nvPicPr>
        <p:blipFill>
          <a:blip r:embed="rId1"/>
          <a:stretch>
            <a:fillRect/>
          </a:stretch>
        </p:blipFill>
        <p:spPr>
          <a:xfrm>
            <a:off x="-36195" y="0"/>
            <a:ext cx="9144000"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84785" y="156845"/>
            <a:ext cx="8777605" cy="6544945"/>
          </a:xfrm>
          <a:prstGeom prst="rect">
            <a:avLst/>
          </a:prstGeom>
          <a:noFill/>
        </p:spPr>
        <p:txBody>
          <a:bodyPr wrap="square" rtlCol="0" anchor="t">
            <a:noAutofit/>
          </a:bodyPr>
          <a:p>
            <a:pPr indent="0" algn="ctr">
              <a:buNone/>
            </a:pPr>
            <a:r>
              <a:rPr lang="en-US" sz="3600" i="1">
                <a:solidFill>
                  <a:srgbClr val="050505"/>
                </a:solidFill>
                <a:highlight>
                  <a:srgbClr val="FFFFFF"/>
                </a:highlight>
                <a:latin typeface="Arial Rounded MT Bold" panose="020F0704030504030204" charset="0"/>
                <a:cs typeface="Arial Rounded MT Bold" panose="020F0704030504030204" charset="0"/>
                <a:sym typeface="+mn-ea"/>
              </a:rPr>
              <a:t>ACHIEVEMENTS OF NPS AT NATIONAL LEVEL</a:t>
            </a:r>
            <a:endParaRPr lang="en-US" sz="3600" i="1">
              <a:solidFill>
                <a:srgbClr val="050505"/>
              </a:solidFill>
              <a:highlight>
                <a:srgbClr val="FFFFFF"/>
              </a:highlight>
              <a:latin typeface="Arial Rounded MT Bold" panose="020F0704030504030204" charset="0"/>
              <a:cs typeface="Arial Rounded MT Bold" panose="020F0704030504030204"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r>
              <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rPr>
              <a:t>ARNABI DAS, A STUDENT OF GRADE- VII OF NARULA PUBLIC SCHOOL HAS BEENAWARDED A SCHOLARSHIP, A NATIONAL AWARD OF EXCELLENCE UNDER THE ‘CULTURAL TALENT SEARCHSCHOLARSHIP SCHEME’, IN THE FIELD OF GAUDIYA NRITYA.</a:t>
            </a: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tretch>
            <a:fillRect/>
          </a:stretch>
        </p:blipFill>
        <p:spPr>
          <a:xfrm>
            <a:off x="3060065" y="1484630"/>
            <a:ext cx="3194685" cy="2478405"/>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50800" y="50800"/>
            <a:ext cx="9004300" cy="6702425"/>
          </a:xfrm>
          <a:prstGeom prst="rect">
            <a:avLst/>
          </a:prstGeom>
          <a:noFill/>
          <a:ln w="9525">
            <a:noFill/>
          </a:ln>
        </p:spPr>
        <p:txBody>
          <a:bodyPr anchor="t" anchorCtr="0">
            <a:noAutofit/>
          </a:bodyPr>
          <a:p>
            <a:pPr indent="0" algn="ctr">
              <a:lnSpc>
                <a:spcPct val="100000"/>
              </a:lnSpc>
            </a:pPr>
            <a:r>
              <a:rPr lang="en-US" b="0" i="1">
                <a:solidFill>
                  <a:srgbClr val="050505"/>
                </a:solidFill>
                <a:highlight>
                  <a:srgbClr val="FFFFFF"/>
                </a:highlight>
                <a:latin typeface="Times New Roman" panose="02020603050405020304" pitchFamily="18" charset="0"/>
              </a:rPr>
              <a:t>  </a:t>
            </a:r>
            <a:r>
              <a:rPr lang="en-US" sz="3200" b="0" i="1">
                <a:solidFill>
                  <a:srgbClr val="050505"/>
                </a:solidFill>
                <a:highlight>
                  <a:srgbClr val="FFFFFF"/>
                </a:highlight>
                <a:latin typeface="Times New Roman" panose="02020603050405020304" pitchFamily="18" charset="0"/>
              </a:rPr>
              <a:t>  </a:t>
            </a:r>
            <a:r>
              <a:rPr lang="en-US" sz="3200" b="0" i="1">
                <a:solidFill>
                  <a:srgbClr val="050505"/>
                </a:solidFill>
                <a:effectLst>
                  <a:outerShdw blurRad="38100" dist="38100" dir="2700000" algn="tl">
                    <a:srgbClr val="000000">
                      <a:alpha val="43137"/>
                    </a:srgbClr>
                  </a:outerShdw>
                </a:effectLst>
                <a:highlight>
                  <a:srgbClr val="FFFFFF"/>
                </a:highlight>
                <a:latin typeface="Times New Roman" panose="02020603050405020304" pitchFamily="18" charset="0"/>
              </a:rPr>
              <a:t> </a:t>
            </a:r>
            <a:r>
              <a:rPr lang="en-US" sz="3200" b="1" u="sng">
                <a:solidFill>
                  <a:srgbClr val="050505"/>
                </a:solidFill>
                <a:effectLst/>
                <a:highlight>
                  <a:srgbClr val="FFFFFF"/>
                </a:highlight>
                <a:latin typeface="Times New Roman" panose="02020603050405020304" pitchFamily="18" charset="0"/>
              </a:rPr>
              <a:t>ACHIEVEMENT OF NPS STUDENTS AT THE INTERNATIONAL LEVEL (SOF).</a:t>
            </a:r>
            <a:endParaRPr lang="en-US" sz="3200" b="1" u="sng">
              <a:solidFill>
                <a:srgbClr val="050505"/>
              </a:solidFill>
              <a:effectLst/>
              <a:highlight>
                <a:srgbClr val="FFFFFF"/>
              </a:highlight>
              <a:latin typeface="Times New Roman" panose="02020603050405020304" pitchFamily="18" charset="0"/>
            </a:endParaRPr>
          </a:p>
          <a:p>
            <a:pPr indent="0"/>
            <a:endParaRPr lang="en-US" sz="3200" b="1" u="sng">
              <a:solidFill>
                <a:srgbClr val="050505"/>
              </a:solidFill>
              <a:effectLst/>
              <a:highlight>
                <a:srgbClr val="FFFFFF"/>
              </a:highlight>
              <a:latin typeface="Times New Roman" panose="02020603050405020304" pitchFamily="18" charset="0"/>
            </a:endParaRPr>
          </a:p>
        </p:txBody>
      </p:sp>
      <p:pic>
        <p:nvPicPr>
          <p:cNvPr id="223" name="image27.jpg"/>
          <p:cNvPicPr preferRelativeResize="0"/>
          <p:nvPr/>
        </p:nvPicPr>
        <p:blipFill>
          <a:blip r:embed="rId1"/>
          <a:srcRect/>
          <a:stretch>
            <a:fillRect/>
          </a:stretch>
        </p:blipFill>
        <p:spPr>
          <a:xfrm>
            <a:off x="77470" y="1146175"/>
            <a:ext cx="8977630" cy="565848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5" y="10160"/>
            <a:ext cx="9130030" cy="6878955"/>
          </a:xfrm>
        </p:spPr>
        <p:txBody>
          <a:bodyPr>
            <a:normAutofit fontScale="90000"/>
          </a:bodyPr>
          <a:lstStyle/>
          <a:p>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br>
              <a:rPr lang="en-US" sz="1600" b="1" i="1" u="sng" dirty="0" smtClean="0">
                <a:latin typeface="Castellar" panose="020A0402060406010301" pitchFamily="18" charset="0"/>
              </a:rPr>
            </a:br>
            <a:r>
              <a:rPr lang="en-US" sz="4000" b="1" u="sng" dirty="0" smtClean="0">
                <a:latin typeface="Arial Black" panose="020B0A04020102020204" pitchFamily="34" charset="0"/>
              </a:rPr>
              <a:t>ANNUAL ACTIVITY CALENDAR </a:t>
            </a:r>
            <a:r>
              <a:rPr lang="en-US" sz="4000" b="1" u="sng" dirty="0" smtClean="0">
                <a:latin typeface="Arial Black" panose="020B0A04020102020204" pitchFamily="34" charset="0"/>
              </a:rPr>
              <a:t>OF NARULA PUBLIC SCHOOL, MOGRA; SESSION 2023-24 .    </a:t>
            </a:r>
            <a:br>
              <a:rPr lang="en-US" sz="4000" b="1" u="sng" dirty="0" smtClean="0">
                <a:latin typeface="Arial Black" panose="020B0A04020102020204" pitchFamily="34" charset="0"/>
              </a:rPr>
            </a:br>
            <a:br>
              <a:rPr lang="en-US" sz="4000" b="1" u="sng" dirty="0" smtClean="0"/>
            </a:br>
            <a:br>
              <a:rPr lang="en-US" sz="1600" b="1" i="1" u="sng" dirty="0" smtClean="0"/>
            </a:br>
            <a:br>
              <a:rPr lang="en-US" sz="1600" b="1" i="1" u="sng" dirty="0" smtClean="0"/>
            </a:br>
            <a:br>
              <a:rPr lang="en-US" sz="1600" b="1" i="1" u="sng" dirty="0" smtClean="0"/>
            </a:br>
            <a:r>
              <a:rPr lang="en-US" sz="2000" i="1" dirty="0" smtClean="0">
                <a:solidFill>
                  <a:schemeClr val="accent6">
                    <a:lumMod val="75000"/>
                  </a:schemeClr>
                </a:solidFill>
              </a:rPr>
              <a:t> </a:t>
            </a:r>
            <a:br>
              <a:rPr lang="en-US" sz="2000" b="1" i="1" u="sng" dirty="0" smtClean="0">
                <a:latin typeface="Times New Roman" panose="02020603050405020304" pitchFamily="18" charset="0"/>
                <a:cs typeface="Times New Roman" panose="02020603050405020304" pitchFamily="18" charset="0"/>
              </a:rPr>
            </a:br>
            <a:br>
              <a:rPr lang="en-US" sz="2000" b="1" i="1" u="sng" dirty="0" smtClean="0"/>
            </a:br>
            <a:br>
              <a:rPr lang="en-US" sz="1600" b="1" i="1" u="sng" dirty="0" smtClean="0"/>
            </a:br>
            <a:br>
              <a:rPr lang="en-US" sz="1600" b="1" i="1" u="sng" dirty="0" smtClean="0"/>
            </a:br>
            <a:br>
              <a:rPr lang="en-US" sz="1600" b="1" i="1" u="sng" dirty="0" smtClean="0"/>
            </a:br>
            <a:br>
              <a:rPr lang="en-US" sz="1600" b="1" i="1" u="sng" dirty="0" smtClean="0"/>
            </a:br>
            <a:br>
              <a:rPr lang="en-US" sz="1600" b="1" i="1" u="sng" dirty="0" smtClean="0"/>
            </a:br>
            <a:br>
              <a:rPr lang="en-US" sz="1600" b="1" i="1" u="sng" dirty="0" smtClean="0"/>
            </a:br>
            <a:endParaRPr lang="en-US" sz="1600" dirty="0"/>
          </a:p>
        </p:txBody>
      </p:sp>
      <p:graphicFrame>
        <p:nvGraphicFramePr>
          <p:cNvPr id="6" name="Table 5"/>
          <p:cNvGraphicFramePr>
            <a:graphicFrameLocks noGrp="1"/>
          </p:cNvGraphicFramePr>
          <p:nvPr/>
        </p:nvGraphicFramePr>
        <p:xfrm>
          <a:off x="285720" y="11072866"/>
          <a:ext cx="6286543" cy="9540240"/>
        </p:xfrm>
        <a:graphic>
          <a:graphicData uri="http://schemas.openxmlformats.org/drawingml/2006/table">
            <a:tbl>
              <a:tblPr firstRow="1" bandRow="1">
                <a:tableStyleId>{5C22544A-7EE6-4342-B048-85BDC9FD1C3A}</a:tableStyleId>
              </a:tblPr>
              <a:tblGrid>
                <a:gridCol w="1129012"/>
                <a:gridCol w="1129012"/>
                <a:gridCol w="1129012"/>
                <a:gridCol w="1129012"/>
                <a:gridCol w="1770495"/>
              </a:tblGrid>
              <a:tr h="613357">
                <a:tc>
                  <a:txBody>
                    <a:bodyPr/>
                    <a:lstStyle/>
                    <a:p>
                      <a:r>
                        <a:rPr lang="en-US" sz="1800" i="1" dirty="0" smtClean="0"/>
                        <a:t>DATE</a:t>
                      </a:r>
                      <a:endParaRPr lang="en-US" dirty="0"/>
                    </a:p>
                  </a:txBody>
                  <a:tcPr/>
                </a:tc>
                <a:tc>
                  <a:txBody>
                    <a:bodyPr/>
                    <a:lstStyle/>
                    <a:p>
                      <a:r>
                        <a:rPr lang="en-US" sz="1800" i="1" dirty="0" smtClean="0"/>
                        <a:t>NAME OF THE EVENT </a:t>
                      </a:r>
                      <a:endParaRPr lang="en-US" dirty="0"/>
                    </a:p>
                  </a:txBody>
                  <a:tcPr/>
                </a:tc>
                <a:tc>
                  <a:txBody>
                    <a:bodyPr/>
                    <a:lstStyle/>
                    <a:p>
                      <a:r>
                        <a:rPr lang="en-US" sz="1800" i="1" dirty="0" smtClean="0"/>
                        <a:t>TYPE OF ACTIVITY</a:t>
                      </a:r>
                      <a:endParaRPr lang="en-US" dirty="0"/>
                    </a:p>
                  </a:txBody>
                  <a:tcPr/>
                </a:tc>
                <a:tc>
                  <a:txBody>
                    <a:bodyPr/>
                    <a:lstStyle/>
                    <a:p>
                      <a:r>
                        <a:rPr lang="en-US" sz="1800" i="1" dirty="0" smtClean="0"/>
                        <a:t>BRIEF REPORT</a:t>
                      </a:r>
                      <a:endParaRPr lang="en-US" dirty="0"/>
                    </a:p>
                  </a:txBody>
                  <a:tcPr/>
                </a:tc>
                <a:tc>
                  <a:txBody>
                    <a:bodyPr/>
                    <a:lstStyle/>
                    <a:p>
                      <a:r>
                        <a:rPr lang="en-US" sz="1800" i="1" dirty="0" smtClean="0"/>
                        <a:t>PHOTOS</a:t>
                      </a:r>
                      <a:endParaRPr lang="en-US" dirty="0"/>
                    </a:p>
                  </a:txBody>
                  <a:tcPr/>
                </a:tc>
              </a:tr>
              <a:tr h="3729070">
                <a:tc>
                  <a:txBody>
                    <a:bodyPr/>
                    <a:lstStyle/>
                    <a:p>
                      <a:r>
                        <a:rPr lang="en-US" sz="1600" i="1" dirty="0" smtClean="0"/>
                        <a:t>15.04.2023</a:t>
                      </a:r>
                      <a:endParaRPr lang="en-US" sz="1600" dirty="0"/>
                    </a:p>
                  </a:txBody>
                  <a:tcPr/>
                </a:tc>
                <a:tc>
                  <a:txBody>
                    <a:bodyPr/>
                    <a:lstStyle/>
                    <a:p>
                      <a:r>
                        <a:rPr lang="en-US" sz="1600" i="1" kern="1200" dirty="0" smtClean="0">
                          <a:solidFill>
                            <a:schemeClr val="dk1"/>
                          </a:solidFill>
                          <a:latin typeface="+mn-lt"/>
                          <a:ea typeface="+mn-ea"/>
                          <a:cs typeface="+mn-cs"/>
                        </a:rPr>
                        <a:t>POILA BAISHAKH</a:t>
                      </a:r>
                      <a:endParaRPr lang="en-US" sz="1600" kern="1200" dirty="0" smtClean="0">
                        <a:solidFill>
                          <a:schemeClr val="dk1"/>
                        </a:solidFill>
                        <a:latin typeface="+mn-lt"/>
                        <a:ea typeface="+mn-ea"/>
                        <a:cs typeface="+mn-cs"/>
                      </a:endParaRPr>
                    </a:p>
                    <a:p>
                      <a:r>
                        <a:rPr lang="en-US" sz="1600" i="1" kern="1200" dirty="0" smtClean="0">
                          <a:solidFill>
                            <a:schemeClr val="dk1"/>
                          </a:solidFill>
                          <a:latin typeface="+mn-lt"/>
                          <a:ea typeface="+mn-ea"/>
                          <a:cs typeface="+mn-cs"/>
                        </a:rPr>
                        <a:t>(BENGALI NEW YEAR)</a:t>
                      </a:r>
                      <a:endParaRPr lang="en-US" sz="1600" dirty="0"/>
                    </a:p>
                  </a:txBody>
                  <a:tcPr/>
                </a:tc>
                <a:tc>
                  <a:txBody>
                    <a:bodyPr/>
                    <a:lstStyle/>
                    <a:p>
                      <a:r>
                        <a:rPr lang="en-US" sz="1600" i="1" kern="1200" dirty="0" smtClean="0">
                          <a:solidFill>
                            <a:schemeClr val="dk1"/>
                          </a:solidFill>
                          <a:latin typeface="+mn-lt"/>
                          <a:ea typeface="+mn-ea"/>
                          <a:cs typeface="+mn-cs"/>
                        </a:rPr>
                        <a:t>CO-CURRICULAR ACTIVITY</a:t>
                      </a:r>
                      <a:endParaRPr lang="en-US" sz="1600" dirty="0"/>
                    </a:p>
                  </a:txBody>
                  <a:tcPr/>
                </a:tc>
                <a:tc>
                  <a:txBody>
                    <a:bodyPr/>
                    <a:lstStyle/>
                    <a:p>
                      <a:r>
                        <a:rPr lang="en-US" sz="1600" i="1" kern="1200" dirty="0" smtClean="0">
                          <a:solidFill>
                            <a:schemeClr val="dk1"/>
                          </a:solidFill>
                          <a:latin typeface="+mn-lt"/>
                          <a:ea typeface="+mn-ea"/>
                          <a:cs typeface="+mn-cs"/>
                        </a:rPr>
                        <a:t>ON THE AUSPICIOUS OCCASION OF POILA BAISAKH, STUDENTS OF NARULA PUBLIC SCHOOL USED DIFFERENT HUES OF COLOURS TO DISPLAY ARTWORK, SYNCHRONISING THE BEAUTY OF THE FESTIVAL WITH THAT OF MOTHER NATURE.</a:t>
                      </a:r>
                      <a:endParaRPr lang="en-US" sz="1600" dirty="0"/>
                    </a:p>
                  </a:txBody>
                  <a:tcPr/>
                </a:tc>
                <a:tc>
                  <a:txBody>
                    <a:bodyPr/>
                    <a:lstStyle/>
                    <a:p>
                      <a:endParaRPr lang="en-US" sz="1600" dirty="0"/>
                    </a:p>
                  </a:txBody>
                  <a:tcPr/>
                </a:tc>
              </a:tr>
              <a:tr h="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245343">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245343">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245343">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245343">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245343">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pic>
        <p:nvPicPr>
          <p:cNvPr id="7" name="Picture 6" descr="C:\Users\DELL\AppData\Local\Temp\ksohtml17300\wps79.png"/>
          <p:cNvPicPr/>
          <p:nvPr/>
        </p:nvPicPr>
        <p:blipFill>
          <a:blip r:embed="rId1"/>
          <a:srcRect/>
          <a:stretch>
            <a:fillRect/>
          </a:stretch>
        </p:blipFill>
        <p:spPr bwMode="auto">
          <a:xfrm>
            <a:off x="5857884" y="9001164"/>
            <a:ext cx="1928826" cy="3657600"/>
          </a:xfrm>
          <a:prstGeom prst="rect">
            <a:avLst/>
          </a:prstGeom>
          <a:noFill/>
          <a:ln w="9525">
            <a:noFill/>
            <a:miter lim="800000"/>
            <a:headEnd/>
            <a:tailEnd/>
          </a:ln>
        </p:spPr>
      </p:pic>
      <p:pic>
        <p:nvPicPr>
          <p:cNvPr id="9" name="Picture 8" descr="school logo"/>
          <p:cNvPicPr>
            <a:picLocks noChangeAspect="1"/>
          </p:cNvPicPr>
          <p:nvPr/>
        </p:nvPicPr>
        <p:blipFill>
          <a:blip r:embed="rId2"/>
          <a:stretch>
            <a:fillRect/>
          </a:stretch>
        </p:blipFill>
        <p:spPr>
          <a:xfrm>
            <a:off x="2727960" y="-27305"/>
            <a:ext cx="3745230" cy="298640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96520" y="64770"/>
            <a:ext cx="8935085" cy="6693535"/>
          </a:xfrm>
          <a:prstGeom prst="rect">
            <a:avLst/>
          </a:prstGeom>
          <a:noFill/>
        </p:spPr>
        <p:txBody>
          <a:bodyPr wrap="square" rtlCol="0" anchor="t">
            <a:noAutofit/>
          </a:bodyPr>
          <a:p>
            <a:pPr algn="ctr">
              <a:lnSpc>
                <a:spcPct val="150000"/>
              </a:lnSpc>
              <a:spcAft>
                <a:spcPts val="0"/>
              </a:spcAft>
            </a:pPr>
            <a:r>
              <a:rPr lang="en-US" sz="5400" i="1" u="sng" dirty="0" smtClean="0">
                <a:latin typeface="Arial Black" panose="020B0A04020102020204" pitchFamily="34" charset="0"/>
                <a:ea typeface="Times New Roman" panose="02020603050405020304"/>
                <a:sym typeface="+mn-ea"/>
              </a:rPr>
              <a:t>POILA </a:t>
            </a:r>
            <a:r>
              <a:rPr lang="en-US" sz="5400" i="1" u="sng" dirty="0">
                <a:latin typeface="Arial Black" panose="020B0A04020102020204" pitchFamily="34" charset="0"/>
                <a:ea typeface="Times New Roman" panose="02020603050405020304"/>
                <a:sym typeface="+mn-ea"/>
              </a:rPr>
              <a:t>BAISHAKH</a:t>
            </a:r>
            <a:endParaRPr lang="en-US" sz="5400" u="sng" dirty="0">
              <a:latin typeface="Arial Black" panose="020B0A04020102020204" pitchFamily="34" charset="0"/>
              <a:ea typeface="Times New Roman" panose="02020603050405020304"/>
            </a:endParaRPr>
          </a:p>
          <a:p>
            <a:pPr algn="ctr">
              <a:lnSpc>
                <a:spcPct val="150000"/>
              </a:lnSpc>
              <a:spcAft>
                <a:spcPts val="0"/>
              </a:spcAft>
            </a:pPr>
            <a:r>
              <a:rPr lang="en-US" sz="5400" i="1" u="sng" dirty="0">
                <a:latin typeface="Arial Black" panose="020B0A04020102020204" pitchFamily="34" charset="0"/>
                <a:ea typeface="Times New Roman" panose="02020603050405020304"/>
                <a:sym typeface="+mn-ea"/>
              </a:rPr>
              <a:t>(BENGALI NEW YEAR)</a:t>
            </a:r>
            <a:endParaRPr lang="en-US" sz="5400" i="1" dirty="0">
              <a:latin typeface="Arial Black" panose="020B0A04020102020204" pitchFamily="34" charset="0"/>
              <a:ea typeface="Times New Roman" panose="02020603050405020304"/>
              <a:sym typeface="+mn-ea"/>
            </a:endParaRPr>
          </a:p>
          <a:p>
            <a:pPr algn="ctr">
              <a:lnSpc>
                <a:spcPct val="140000"/>
              </a:lnSpc>
              <a:spcBef>
                <a:spcPts val="0"/>
              </a:spcBef>
              <a:spcAft>
                <a:spcPts val="0"/>
              </a:spcAft>
            </a:pPr>
            <a:r>
              <a:rPr lang="en-US" sz="3200" dirty="0" smtClean="0">
                <a:solidFill>
                  <a:srgbClr val="050505"/>
                </a:solidFill>
                <a:highlight>
                  <a:srgbClr val="FFFFFF"/>
                </a:highlight>
                <a:latin typeface="Calibri" panose="020F0502020204030204" charset="0"/>
                <a:ea typeface="Times New Roman" panose="02020603050405020304"/>
                <a:cs typeface="Calibri" panose="020F0502020204030204" charset="0"/>
                <a:sym typeface="+mn-ea"/>
              </a:rPr>
              <a:t>ON </a:t>
            </a:r>
            <a:r>
              <a:rPr lang="en-US" sz="3200" dirty="0">
                <a:solidFill>
                  <a:srgbClr val="050505"/>
                </a:solidFill>
                <a:highlight>
                  <a:srgbClr val="FFFFFF"/>
                </a:highlight>
                <a:latin typeface="Calibri" panose="020F0502020204030204" charset="0"/>
                <a:ea typeface="Times New Roman" panose="02020603050405020304"/>
                <a:cs typeface="Calibri" panose="020F0502020204030204" charset="0"/>
                <a:sym typeface="+mn-ea"/>
              </a:rPr>
              <a:t>THE AUSPICIOUS OCCASION OF POILA BAISAKH, STUDENTS OF NARULA PUBLIC SCHOOL USED DIFFERENT HUES OF COLOURS TO DISPLAY ARTWORK, SYNCHRONISING THE BEAUTY OF THE FESTIVAL WITH THAT OF MOTHER NATURE.</a:t>
            </a:r>
            <a:endParaRPr lang="en-US" sz="3200" dirty="0">
              <a:latin typeface="Arial Black" panose="020B0A04020102020204" pitchFamily="34" charset="0"/>
              <a:ea typeface="Times New Roman" panose="02020603050405020304"/>
            </a:endParaRPr>
          </a:p>
          <a:p>
            <a:pPr algn="ctr">
              <a:lnSpc>
                <a:spcPct val="140000"/>
              </a:lnSpc>
              <a:spcBef>
                <a:spcPts val="0"/>
              </a:spcBef>
              <a:spcAft>
                <a:spcPts val="0"/>
              </a:spcAft>
            </a:pPr>
            <a:endParaRPr lang="en-US" sz="3200" dirty="0">
              <a:latin typeface="Arial Black" panose="020B0A04020102020204" pitchFamily="34" charset="0"/>
              <a:ea typeface="Times New Roman" panose="02020603050405020304"/>
              <a:sym typeface="+mn-ea"/>
            </a:endParaRPr>
          </a:p>
          <a:p>
            <a:pPr algn="ctr">
              <a:lnSpc>
                <a:spcPct val="150000"/>
              </a:lnSpc>
              <a:spcAft>
                <a:spcPts val="0"/>
              </a:spcAft>
            </a:pPr>
            <a:endParaRPr lang="en-US" sz="3200" dirty="0">
              <a:latin typeface="Arial Black" panose="020B0A04020102020204" pitchFamily="34" charset="0"/>
              <a:ea typeface="Times New Roman" panose="02020603050405020304"/>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image37.jpg"/>
          <p:cNvPicPr preferRelativeResize="0"/>
          <p:nvPr/>
        </p:nvPicPr>
        <p:blipFill>
          <a:blip r:embed="rId1"/>
          <a:srcRect l="21563" r="7708"/>
          <a:stretch>
            <a:fillRect/>
          </a:stretch>
        </p:blipFill>
        <p:spPr>
          <a:xfrm>
            <a:off x="205740" y="300355"/>
            <a:ext cx="4255770" cy="6514465"/>
          </a:xfrm>
          <a:prstGeom prst="rect">
            <a:avLst/>
          </a:prstGeom>
          <a:ln>
            <a:solidFill>
              <a:schemeClr val="accent4">
                <a:lumMod val="75000"/>
              </a:schemeClr>
            </a:solidFill>
          </a:ln>
        </p:spPr>
      </p:pic>
      <p:pic>
        <p:nvPicPr>
          <p:cNvPr id="2" name="Picture 1" descr="nps-rabindra-jayanti-2"/>
          <p:cNvPicPr>
            <a:picLocks noChangeAspect="1"/>
          </p:cNvPicPr>
          <p:nvPr/>
        </p:nvPicPr>
        <p:blipFill>
          <a:blip r:embed="rId2"/>
          <a:stretch>
            <a:fillRect/>
          </a:stretch>
        </p:blipFill>
        <p:spPr>
          <a:xfrm>
            <a:off x="4634865" y="240665"/>
            <a:ext cx="4347845" cy="66255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s 4"/>
          <p:cNvSpPr/>
          <p:nvPr/>
        </p:nvSpPr>
        <p:spPr>
          <a:xfrm>
            <a:off x="130810" y="132715"/>
            <a:ext cx="8944610" cy="6724650"/>
          </a:xfrm>
          <a:prstGeom prst="rect">
            <a:avLst/>
          </a:prstGeom>
          <a:noFill/>
          <a:ln>
            <a:noFill/>
          </a:ln>
        </p:spPr>
        <p:txBody>
          <a:bodyPr wrap="none" rtlCol="0" anchor="t">
            <a:noAutofit/>
          </a:bodyPr>
          <a:p>
            <a:pPr algn="ctr"/>
            <a:endParaRPr lang="en-US" altLang="zh-CN" sz="7200" b="1">
              <a:ln w="15875"/>
              <a:gradFill>
                <a:gsLst>
                  <a:gs pos="0">
                    <a:schemeClr val="accent1">
                      <a:hueMod val="80000"/>
                    </a:schemeClr>
                  </a:gs>
                  <a:gs pos="100000">
                    <a:schemeClr val="accent1">
                      <a:alpha val="100000"/>
                    </a:schemeClr>
                  </a:gs>
                </a:gsLst>
                <a:lin ang="2700000" scaled="0"/>
              </a:gradFill>
              <a:effectLst/>
            </a:endParaRPr>
          </a:p>
          <a:p>
            <a:pPr algn="ctr"/>
            <a:endParaRPr lang="en-US" altLang="zh-CN" sz="7200" b="1">
              <a:ln w="15875"/>
              <a:gradFill>
                <a:gsLst>
                  <a:gs pos="0">
                    <a:schemeClr val="accent1">
                      <a:hueMod val="80000"/>
                    </a:schemeClr>
                  </a:gs>
                  <a:gs pos="100000">
                    <a:schemeClr val="accent1">
                      <a:alpha val="100000"/>
                    </a:schemeClr>
                  </a:gs>
                </a:gsLst>
                <a:lin ang="2700000" scaled="0"/>
              </a:gradFill>
              <a:effectLst/>
            </a:endParaRPr>
          </a:p>
          <a:p>
            <a:pPr algn="ctr"/>
            <a:r>
              <a:rPr lang="en-US" altLang="zh-CN" sz="8200" b="1">
                <a:ln w="15875"/>
                <a:gradFill>
                  <a:gsLst>
                    <a:gs pos="0">
                      <a:schemeClr val="accent1">
                        <a:hueMod val="80000"/>
                      </a:schemeClr>
                    </a:gs>
                    <a:gs pos="100000">
                      <a:schemeClr val="accent1">
                        <a:alpha val="100000"/>
                      </a:schemeClr>
                    </a:gs>
                  </a:gsLst>
                  <a:lin ang="2700000" scaled="0"/>
                </a:gradFill>
                <a:effectLst/>
              </a:rPr>
              <a:t>AFFILIATION OF NPS</a:t>
            </a:r>
            <a:endParaRPr lang="en-US" altLang="zh-CN" sz="8200" b="1">
              <a:ln w="15875"/>
              <a:gradFill>
                <a:gsLst>
                  <a:gs pos="0">
                    <a:schemeClr val="accent1">
                      <a:hueMod val="80000"/>
                    </a:schemeClr>
                  </a:gs>
                  <a:gs pos="100000">
                    <a:schemeClr val="accent1">
                      <a:alpha val="100000"/>
                    </a:schemeClr>
                  </a:gs>
                </a:gsLst>
                <a:lin ang="2700000" scaled="0"/>
              </a:gradFill>
              <a:effectLst/>
            </a:endParaRPr>
          </a:p>
        </p:txBody>
      </p:sp>
      <p:sp>
        <p:nvSpPr>
          <p:cNvPr id="8" name="Text Box 7"/>
          <p:cNvSpPr txBox="1"/>
          <p:nvPr/>
        </p:nvSpPr>
        <p:spPr>
          <a:xfrm>
            <a:off x="54610" y="71755"/>
            <a:ext cx="9184005" cy="6741795"/>
          </a:xfrm>
          <a:prstGeom prst="rect">
            <a:avLst/>
          </a:prstGeom>
          <a:noFill/>
        </p:spPr>
        <p:txBody>
          <a:bodyPr wrap="square" rtlCol="0" anchor="t">
            <a:noAutofit/>
          </a:bodyPr>
          <a:p>
            <a:pPr algn="ctr"/>
            <a:endParaRPr lang="en-US" sz="3000" b="1" u="sng"/>
          </a:p>
          <a:p>
            <a:pPr algn="ctr"/>
            <a:endParaRPr lang="en-US" sz="3500" b="1" u="sng"/>
          </a:p>
          <a:p>
            <a:pPr algn="ctr"/>
            <a:endParaRPr lang="en-US" sz="3500" b="1" u="sng"/>
          </a:p>
          <a:p>
            <a:pPr algn="ctr"/>
            <a:r>
              <a:rPr lang="en-US" sz="3500" b="1" u="sng"/>
              <a:t>Narula Public School- A K-12 CBSE Affiliated School</a:t>
            </a:r>
            <a:endParaRPr lang="en-US" sz="3500" b="1" u="sng"/>
          </a:p>
          <a:p>
            <a:pPr algn="ctr"/>
            <a:endParaRPr lang="en-US" sz="2000" b="1" u="sng">
              <a:effectLst>
                <a:outerShdw blurRad="38100" dist="38100" dir="2700000" algn="tl">
                  <a:srgbClr val="000000">
                    <a:alpha val="43137"/>
                  </a:srgbClr>
                </a:outerShdw>
              </a:effectLst>
              <a:cs typeface="+mn-lt"/>
            </a:endParaRPr>
          </a:p>
          <a:p>
            <a:pPr algn="ctr"/>
            <a:r>
              <a:rPr lang="en-US" sz="2000" b="1" u="sng">
                <a:effectLst>
                  <a:outerShdw blurRad="38100" dist="38100" dir="2700000" algn="tl">
                    <a:srgbClr val="000000">
                      <a:alpha val="43137"/>
                    </a:srgbClr>
                  </a:outerShdw>
                </a:effectLst>
                <a:cs typeface="+mn-lt"/>
              </a:rPr>
              <a:t>NARULA PUBLIC SCHOOL</a:t>
            </a:r>
            <a:r>
              <a:rPr lang="en-US" sz="2000">
                <a:cs typeface="+mn-lt"/>
              </a:rPr>
              <a:t> is a k-12  </a:t>
            </a:r>
            <a:r>
              <a:rPr lang="en-US" sz="2000" b="1" u="sng">
                <a:effectLst>
                  <a:outerShdw blurRad="38100" dist="38100" dir="2700000" algn="tl">
                    <a:srgbClr val="000000">
                      <a:alpha val="43137"/>
                    </a:srgbClr>
                  </a:outerShdw>
                </a:effectLst>
                <a:cs typeface="+mn-lt"/>
              </a:rPr>
              <a:t>CBSE </a:t>
            </a:r>
            <a:r>
              <a:rPr lang="en-US" sz="2000">
                <a:cs typeface="+mn-lt"/>
              </a:rPr>
              <a:t>affiliated school . The school got its affiliation on 11th May,2023. It was a remarkable day for all of us  The imposing infrastructure of Narula Public School, Mogra, a co-educational, English medium initiative of the JIS Group imparting value based school education comparable to the best international pedagogical standards, is all prime to opened from April, 2019. Nestled in the lap of nature, miles away from the city din, amidst the lush green heartland of Hooghly district in West Bengal, Narula Public School, Mogra aspires to integrate scholastic &amp; co-scholastic dimensions of pedagogy in accordance with the CBSE outline with an objective of providing joyful learning experiences to the students, thereby ensuring their holistic development.</a:t>
            </a:r>
            <a:endParaRPr lang="en-US" sz="2000">
              <a:cs typeface="+mn-lt"/>
            </a:endParaRPr>
          </a:p>
          <a:p>
            <a:pPr algn="ctr"/>
            <a:endParaRPr lang="en-US" sz="2000">
              <a:cs typeface="+mn-lt"/>
            </a:endParaRPr>
          </a:p>
        </p:txBody>
      </p:sp>
      <p:pic>
        <p:nvPicPr>
          <p:cNvPr id="9" name="Picture 8" descr="school logo"/>
          <p:cNvPicPr>
            <a:picLocks noChangeAspect="1"/>
          </p:cNvPicPr>
          <p:nvPr/>
        </p:nvPicPr>
        <p:blipFill>
          <a:blip r:embed="rId1"/>
          <a:stretch>
            <a:fillRect/>
          </a:stretch>
        </p:blipFill>
        <p:spPr>
          <a:xfrm>
            <a:off x="7308215" y="-99060"/>
            <a:ext cx="1905000" cy="1687195"/>
          </a:xfrm>
          <a:prstGeom prst="rect">
            <a:avLst/>
          </a:prstGeom>
        </p:spPr>
      </p:pic>
      <p:pic>
        <p:nvPicPr>
          <p:cNvPr id="2" name="Picture 1" descr="C:\Users\DELL\AppData\Local\Temp\ksohtml17300\wps78.jpg"/>
          <p:cNvPicPr/>
          <p:nvPr/>
        </p:nvPicPr>
        <p:blipFill>
          <a:blip r:embed="rId2"/>
          <a:srcRect/>
          <a:stretch>
            <a:fillRect/>
          </a:stretch>
        </p:blipFill>
        <p:spPr bwMode="auto">
          <a:xfrm>
            <a:off x="54610" y="132715"/>
            <a:ext cx="1616075" cy="139382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763270" y="272415"/>
            <a:ext cx="7847965" cy="6400165"/>
          </a:xfrm>
          <a:prstGeom prst="rect">
            <a:avLst/>
          </a:prstGeom>
          <a:noFill/>
        </p:spPr>
        <p:txBody>
          <a:bodyPr wrap="square" rtlCol="0" anchor="t">
            <a:noAutofit/>
          </a:bodyPr>
          <a:p>
            <a:pPr algn="ctr">
              <a:lnSpc>
                <a:spcPct val="150000"/>
              </a:lnSpc>
              <a:spcAft>
                <a:spcPts val="0"/>
              </a:spcAft>
            </a:pPr>
            <a:r>
              <a:rPr lang="en-US" sz="4800" b="1" i="1" dirty="0">
                <a:latin typeface="Arial Black" panose="020B0A04020102020204" pitchFamily="34" charset="0"/>
                <a:ea typeface="Times New Roman" panose="02020603050405020304"/>
                <a:cs typeface="Arial Black" panose="020B0A04020102020204" pitchFamily="34" charset="0"/>
                <a:sym typeface="+mn-ea"/>
              </a:rPr>
              <a:t>FUN ACTIVITY OF KINDERGARTEN STUDENTS</a:t>
            </a:r>
            <a:r>
              <a:rPr lang="en-US" sz="4800" b="1" i="1" dirty="0">
                <a:latin typeface="Calibri" panose="020F0502020204030204" charset="0"/>
                <a:ea typeface="Times New Roman" panose="02020603050405020304"/>
                <a:cs typeface="Calibri" panose="020F0502020204030204" charset="0"/>
                <a:sym typeface="+mn-ea"/>
              </a:rPr>
              <a:t>  .</a:t>
            </a:r>
            <a:endParaRPr lang="en-US" sz="4800" b="1" i="1" dirty="0">
              <a:latin typeface="Calibri" panose="020F0502020204030204" charset="0"/>
              <a:ea typeface="Times New Roman" panose="02020603050405020304"/>
              <a:cs typeface="Calibri" panose="020F0502020204030204" charset="0"/>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158115" y="190500"/>
            <a:ext cx="8920480" cy="6682105"/>
          </a:xfrm>
          <a:prstGeom prst="rect">
            <a:avLst/>
          </a:prstGeom>
          <a:noFill/>
        </p:spPr>
        <p:txBody>
          <a:bodyPr wrap="square" rtlCol="0" anchor="t">
            <a:noAutofit/>
          </a:bodyPr>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r>
              <a:rPr lang="en-US" sz="4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rPr>
              <a:t>FUN ACTIVITY</a:t>
            </a:r>
            <a:endParaRPr lang="en-US" sz="4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r>
              <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rPr>
              <a:t>A FUN ACTIVITY WAS ORGANIZED LAST WEEK FOR THE STUDENTS OF LOWER KINDERGARTEN, WHERE THEY IDENTIFIED THEIR NEW FRIENDS BY MAKING FRAMES USING ICE-CREAM STICKS, AND POSTER COLOURS, PASTING PICTURES ON PAPER AND SHOWING THE SAME TO EACH OTHER TO FOSTER FRIENDSHIP AND CAMARADERIE.</a:t>
            </a: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p:txBody>
      </p:sp>
      <p:pic>
        <p:nvPicPr>
          <p:cNvPr id="13314" name="Picture 50" descr="wps80"/>
          <p:cNvPicPr>
            <a:picLocks noChangeAspect="1" noChangeArrowheads="1"/>
          </p:cNvPicPr>
          <p:nvPr/>
        </p:nvPicPr>
        <p:blipFill>
          <a:blip r:embed="rId1"/>
          <a:srcRect/>
          <a:stretch>
            <a:fillRect/>
          </a:stretch>
        </p:blipFill>
        <p:spPr bwMode="auto">
          <a:xfrm>
            <a:off x="1763395" y="2708910"/>
            <a:ext cx="5458460" cy="217741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104775" y="59055"/>
            <a:ext cx="8929370" cy="6670675"/>
          </a:xfrm>
          <a:prstGeom prst="rect">
            <a:avLst/>
          </a:prstGeom>
          <a:noFill/>
        </p:spPr>
        <p:txBody>
          <a:bodyPr wrap="square" rtlCol="0" anchor="t">
            <a:noAutofit/>
          </a:bodyPr>
          <a:p>
            <a:pPr algn="ctr">
              <a:lnSpc>
                <a:spcPct val="150000"/>
              </a:lnSpc>
              <a:spcAft>
                <a:spcPts val="0"/>
              </a:spcAft>
            </a:pPr>
            <a:r>
              <a:rPr lang="en-US" sz="4800" i="1">
                <a:solidFill>
                  <a:srgbClr val="050505"/>
                </a:solidFill>
                <a:latin typeface="Arial Black" panose="020B0A04020102020204" pitchFamily="34" charset="0"/>
                <a:ea typeface="Times New Roman" panose="02020603050405020304"/>
                <a:sym typeface="+mn-ea"/>
              </a:rPr>
              <a:t>CELEBRATION OF RABINDRA JAYANTI</a:t>
            </a:r>
            <a:endParaRPr lang="en-US" sz="4800">
              <a:latin typeface="Arial Black" panose="020B0A04020102020204" pitchFamily="34" charset="0"/>
              <a:ea typeface="Times New Roman" panose="02020603050405020304"/>
            </a:endParaRPr>
          </a:p>
          <a:p>
            <a:pPr algn="ctr">
              <a:lnSpc>
                <a:spcPct val="150000"/>
              </a:lnSpc>
              <a:spcAft>
                <a:spcPts val="0"/>
              </a:spcAft>
            </a:pPr>
            <a:endParaRPr lang="en-US" sz="4500">
              <a:latin typeface="Arial Black" panose="020B0A04020102020204" pitchFamily="34" charset="0"/>
              <a:ea typeface="Times New Roman" panose="02020603050405020304"/>
            </a:endParaRPr>
          </a:p>
        </p:txBody>
      </p:sp>
      <p:pic>
        <p:nvPicPr>
          <p:cNvPr id="3" name="Picture 2" descr="R IMGE"/>
          <p:cNvPicPr>
            <a:picLocks noChangeAspect="1"/>
          </p:cNvPicPr>
          <p:nvPr/>
        </p:nvPicPr>
        <p:blipFill>
          <a:blip r:embed="rId1"/>
          <a:stretch>
            <a:fillRect/>
          </a:stretch>
        </p:blipFill>
        <p:spPr>
          <a:xfrm>
            <a:off x="1043940" y="2493010"/>
            <a:ext cx="7038975" cy="395287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64160" y="206375"/>
            <a:ext cx="8268335" cy="6260465"/>
          </a:xfrm>
          <a:prstGeom prst="rect">
            <a:avLst/>
          </a:prstGeom>
          <a:noFill/>
        </p:spPr>
        <p:txBody>
          <a:bodyPr wrap="square" rtlCol="0" anchor="t">
            <a:noAutofit/>
          </a:bodyPr>
          <a:p>
            <a:pPr algn="ctr">
              <a:lnSpc>
                <a:spcPct val="113000"/>
              </a:lnSpc>
              <a:spcAft>
                <a:spcPts val="0"/>
              </a:spcAft>
            </a:pPr>
            <a:endParaRPr lang="en-US" sz="1000" i="1" dirty="0">
              <a:solidFill>
                <a:srgbClr val="050505"/>
              </a:solidFill>
              <a:highlight>
                <a:srgbClr val="FFFFFF"/>
              </a:highlight>
              <a:latin typeface="Arial Black" panose="020B0A04020102020204" pitchFamily="34" charset="0"/>
              <a:ea typeface="Times New Roman" panose="02020603050405020304"/>
              <a:sym typeface="+mn-ea"/>
            </a:endParaRPr>
          </a:p>
          <a:p>
            <a:pPr algn="ctr">
              <a:lnSpc>
                <a:spcPct val="113000"/>
              </a:lnSpc>
              <a:spcAft>
                <a:spcPts val="0"/>
              </a:spcAft>
            </a:pPr>
            <a:endParaRPr lang="en-US" sz="1000" i="1" dirty="0">
              <a:solidFill>
                <a:srgbClr val="050505"/>
              </a:solidFill>
              <a:highlight>
                <a:srgbClr val="FFFFFF"/>
              </a:highlight>
              <a:latin typeface="Arial Black" panose="020B0A04020102020204" pitchFamily="34" charset="0"/>
              <a:ea typeface="Times New Roman" panose="02020603050405020304"/>
              <a:sym typeface="+mn-ea"/>
            </a:endParaRPr>
          </a:p>
          <a:p>
            <a:pPr algn="ctr">
              <a:lnSpc>
                <a:spcPct val="113000"/>
              </a:lnSpc>
              <a:spcAft>
                <a:spcPts val="0"/>
              </a:spcAft>
            </a:pPr>
            <a:endParaRPr lang="en-US" sz="1000" i="1" dirty="0">
              <a:solidFill>
                <a:srgbClr val="050505"/>
              </a:solidFill>
              <a:highlight>
                <a:srgbClr val="FFFFFF"/>
              </a:highlight>
              <a:latin typeface="Arial Black" panose="020B0A04020102020204" pitchFamily="34" charset="0"/>
              <a:ea typeface="Times New Roman" panose="02020603050405020304"/>
              <a:sym typeface="+mn-ea"/>
            </a:endParaRPr>
          </a:p>
          <a:p>
            <a:pPr algn="ctr">
              <a:lnSpc>
                <a:spcPct val="113000"/>
              </a:lnSpc>
              <a:spcAft>
                <a:spcPts val="0"/>
              </a:spcAft>
            </a:pPr>
            <a:endParaRPr lang="en-US" sz="1000" i="1" dirty="0">
              <a:solidFill>
                <a:srgbClr val="050505"/>
              </a:solidFill>
              <a:highlight>
                <a:srgbClr val="FFFFFF"/>
              </a:highlight>
              <a:latin typeface="Arial Black" panose="020B0A04020102020204" pitchFamily="34" charset="0"/>
              <a:ea typeface="Times New Roman" panose="02020603050405020304"/>
              <a:sym typeface="+mn-ea"/>
            </a:endParaRPr>
          </a:p>
          <a:p>
            <a:pPr algn="ctr">
              <a:lnSpc>
                <a:spcPct val="113000"/>
              </a:lnSpc>
              <a:spcAft>
                <a:spcPts val="0"/>
              </a:spcAft>
            </a:pPr>
            <a:endParaRPr lang="en-US" sz="1000" i="1" dirty="0">
              <a:solidFill>
                <a:srgbClr val="050505"/>
              </a:solidFill>
              <a:highlight>
                <a:srgbClr val="FFFFFF"/>
              </a:highlight>
              <a:latin typeface="Arial Black" panose="020B0A04020102020204" pitchFamily="34" charset="0"/>
              <a:ea typeface="Times New Roman" panose="02020603050405020304"/>
              <a:sym typeface="+mn-ea"/>
            </a:endParaRPr>
          </a:p>
          <a:p>
            <a:pPr algn="ctr">
              <a:lnSpc>
                <a:spcPct val="113000"/>
              </a:lnSpc>
              <a:spcAft>
                <a:spcPts val="0"/>
              </a:spcAft>
            </a:pPr>
            <a:r>
              <a:rPr lang="en-US" sz="1000" i="1" dirty="0">
                <a:solidFill>
                  <a:srgbClr val="050505"/>
                </a:solidFill>
                <a:highlight>
                  <a:srgbClr val="FFFFFF"/>
                </a:highlight>
                <a:latin typeface="Arial Black" panose="020B0A04020102020204" pitchFamily="34" charset="0"/>
                <a:ea typeface="Times New Roman" panose="02020603050405020304"/>
                <a:sym typeface="+mn-ea"/>
              </a:rPr>
              <a:t>TO MARK THE BIRTH ANNIVERSARY OF KOBIGURU RABINDRANATH TAGORE, THE GREAT PHILOSOPHER, PATRIOT, SOCIAL REFORMER AND NOBEL LAUREATE, THE STUDENTS OF NARULA PUBLIC SCHOOL PAID A RICH TRIBUTE TO HIM AND REMEMBERED HIM THROUGH POETRY RECITATION, SINGING, DANCING AND A BRILLIANT PERFORMANCE BY THE SCHOOL BAND. </a:t>
            </a:r>
            <a:endParaRPr lang="en-US" sz="1000" dirty="0">
              <a:highlight>
                <a:srgbClr val="FFFFFF"/>
              </a:highlight>
              <a:latin typeface="Arial Black" panose="020B0A04020102020204" pitchFamily="34" charset="0"/>
              <a:ea typeface="Times New Roman" panose="02020603050405020304"/>
            </a:endParaRPr>
          </a:p>
          <a:p>
            <a:pPr algn="l">
              <a:lnSpc>
                <a:spcPct val="113000"/>
              </a:lnSpc>
              <a:spcAft>
                <a:spcPts val="0"/>
              </a:spcAft>
            </a:pPr>
            <a:r>
              <a:rPr lang="en-US" sz="1000" i="1" dirty="0">
                <a:solidFill>
                  <a:srgbClr val="050505"/>
                </a:solidFill>
                <a:highlight>
                  <a:srgbClr val="FFFFFF"/>
                </a:highlight>
                <a:latin typeface="Arial Black" panose="020B0A04020102020204" pitchFamily="34" charset="0"/>
                <a:ea typeface="Times New Roman" panose="02020603050405020304"/>
                <a:sym typeface="+mn-ea"/>
              </a:rPr>
              <a:t>THE SCHOOL PRINCIPAL ENLIGHTENED ALL ABOUT TAGORE’S LITERARY AND PATRIOTIC IDEALS AND HAILED HIS COURAGE FOR RENOUNCING KNIGHTHOOD TO PROTEST AGAINST THE JALLIANWALLA BAGH MASSACRE.</a:t>
            </a:r>
            <a:endParaRPr lang="en-US" sz="1000" dirty="0">
              <a:highlight>
                <a:srgbClr val="FFFFFF"/>
              </a:highlight>
              <a:latin typeface="Arial Black" panose="020B0A04020102020204" pitchFamily="34" charset="0"/>
              <a:ea typeface="Times New Roman" panose="02020603050405020304"/>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a:p>
            <a:pPr algn="ctr">
              <a:lnSpc>
                <a:spcPct val="113000"/>
              </a:lnSpc>
              <a:spcAft>
                <a:spcPts val="0"/>
              </a:spcAft>
            </a:pPr>
            <a:endParaRPr lang="en-US" sz="1000" b="1" i="1" dirty="0">
              <a:solidFill>
                <a:srgbClr val="050505"/>
              </a:solidFill>
              <a:highlight>
                <a:srgbClr val="FFFFFF"/>
              </a:highlight>
              <a:latin typeface="Arial Black" panose="020B0A04020102020204" pitchFamily="34" charset="0"/>
              <a:ea typeface="Times New Roman" panose="02020603050405020304"/>
              <a:cs typeface="Times New Roman" panose="02020603050405020304" pitchFamily="18" charset="0"/>
              <a:sym typeface="+mn-ea"/>
            </a:endParaRPr>
          </a:p>
        </p:txBody>
      </p:sp>
      <p:pic>
        <p:nvPicPr>
          <p:cNvPr id="3" name="Picture 2" descr="nps-rabindra-jayanti-1"/>
          <p:cNvPicPr>
            <a:picLocks noChangeAspect="1"/>
          </p:cNvPicPr>
          <p:nvPr/>
        </p:nvPicPr>
        <p:blipFill>
          <a:blip r:embed="rId1"/>
          <a:stretch>
            <a:fillRect/>
          </a:stretch>
        </p:blipFill>
        <p:spPr>
          <a:xfrm>
            <a:off x="350520" y="2393950"/>
            <a:ext cx="3746500" cy="3822700"/>
          </a:xfrm>
          <a:prstGeom prst="rect">
            <a:avLst/>
          </a:prstGeom>
        </p:spPr>
      </p:pic>
      <p:pic>
        <p:nvPicPr>
          <p:cNvPr id="6" name="image40.jpg"/>
          <p:cNvPicPr preferRelativeResize="0"/>
          <p:nvPr/>
        </p:nvPicPr>
        <p:blipFill>
          <a:blip r:embed="rId2"/>
          <a:srcRect l="20206" r="6955"/>
          <a:stretch>
            <a:fillRect/>
          </a:stretch>
        </p:blipFill>
        <p:spPr>
          <a:xfrm>
            <a:off x="4674235" y="2393315"/>
            <a:ext cx="3975100" cy="359156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Table 1"/>
          <p:cNvGraphicFramePr/>
          <p:nvPr/>
        </p:nvGraphicFramePr>
        <p:xfrm>
          <a:off x="73025" y="82550"/>
          <a:ext cx="8957945" cy="6642100"/>
        </p:xfrm>
        <a:graphic>
          <a:graphicData uri="http://schemas.openxmlformats.org/drawingml/2006/table">
            <a:tbl>
              <a:tblPr/>
              <a:tblGrid>
                <a:gridCol w="8957945"/>
              </a:tblGrid>
              <a:tr h="3321050">
                <a:tc>
                  <a:txBody>
                    <a:bodyPr/>
                    <a:p>
                      <a:pPr indent="0" algn="ctr">
                        <a:buNone/>
                      </a:pPr>
                      <a:r>
                        <a:rPr lang="en-US" sz="3600" b="0">
                          <a:solidFill>
                            <a:srgbClr val="050505"/>
                          </a:solidFill>
                          <a:latin typeface="Times New Roman" panose="02020603050405020304" pitchFamily="18" charset="0"/>
                          <a:cs typeface="Times New Roman" panose="02020603050405020304" pitchFamily="18" charset="0"/>
                        </a:rPr>
                        <a:t>CELEBRATION OF MOTHER’S     DAY </a:t>
                      </a:r>
                      <a:endParaRPr lang="en-US" sz="3600" b="0">
                        <a:solidFill>
                          <a:srgbClr val="050505"/>
                        </a:solidFill>
                        <a:latin typeface="Times New Roman" panose="02020603050405020304" pitchFamily="18" charset="0"/>
                        <a:cs typeface="Times New Roman" panose="02020603050405020304" pitchFamily="18" charset="0"/>
                      </a:endParaRPr>
                    </a:p>
                    <a:p>
                      <a:pPr indent="0" algn="ctr">
                        <a:buNone/>
                      </a:pPr>
                      <a:endParaRPr lang="en-US" sz="3600" b="0">
                        <a:solidFill>
                          <a:srgbClr val="050505"/>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321050">
                <a:tc>
                  <a:txBody>
                    <a:bodyPr/>
                    <a:p>
                      <a:pPr indent="0" algn="ctr">
                        <a:buNone/>
                      </a:pPr>
                      <a:r>
                        <a:rPr lang="en-US" sz="3200" b="0">
                          <a:solidFill>
                            <a:srgbClr val="050505"/>
                          </a:solidFill>
                          <a:latin typeface="Times New Roman" panose="02020603050405020304" pitchFamily="18" charset="0"/>
                          <a:cs typeface="Times New Roman" panose="02020603050405020304" pitchFamily="18" charset="0"/>
                        </a:rPr>
                        <a:t>ORIENTATION PROGRAMME FOR TODDLERS</a:t>
                      </a:r>
                      <a:endParaRPr lang="en-US" sz="3200" b="0">
                        <a:solidFill>
                          <a:srgbClr val="050505"/>
                        </a:solidFill>
                        <a:latin typeface="Times New Roman" panose="02020603050405020304" pitchFamily="18" charset="0"/>
                        <a:cs typeface="Times New Roman" panose="02020603050405020304" pitchFamily="18" charset="0"/>
                      </a:endParaRPr>
                    </a:p>
                    <a:p>
                      <a:pPr indent="0" algn="ctr">
                        <a:buNone/>
                      </a:pPr>
                      <a:endParaRPr lang="en-US" sz="3200" b="0">
                        <a:solidFill>
                          <a:srgbClr val="050505"/>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3" name="Picture 2"/>
          <p:cNvPicPr/>
          <p:nvPr/>
        </p:nvPicPr>
        <p:blipFill>
          <a:blip r:embed="rId1"/>
          <a:stretch>
            <a:fillRect/>
          </a:stretch>
        </p:blipFill>
        <p:spPr>
          <a:xfrm>
            <a:off x="2195830" y="764540"/>
            <a:ext cx="5153025" cy="2440940"/>
          </a:xfrm>
          <a:prstGeom prst="rect">
            <a:avLst/>
          </a:prstGeom>
          <a:noFill/>
          <a:ln w="9525">
            <a:noFill/>
          </a:ln>
        </p:spPr>
      </p:pic>
      <p:pic>
        <p:nvPicPr>
          <p:cNvPr id="4" name="Picture 3"/>
          <p:cNvPicPr/>
          <p:nvPr/>
        </p:nvPicPr>
        <p:blipFill>
          <a:blip r:embed="rId2"/>
          <a:stretch>
            <a:fillRect/>
          </a:stretch>
        </p:blipFill>
        <p:spPr>
          <a:xfrm>
            <a:off x="2411730" y="4076700"/>
            <a:ext cx="4937125" cy="2543810"/>
          </a:xfrm>
          <a:prstGeom prst="rect">
            <a:avLst/>
          </a:prstGeom>
          <a:noFill/>
          <a:ln w="9525">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534670" y="525780"/>
            <a:ext cx="8293100" cy="5232400"/>
          </a:xfrm>
          <a:prstGeom prst="rect">
            <a:avLst/>
          </a:prstGeom>
          <a:noFill/>
        </p:spPr>
        <p:txBody>
          <a:bodyPr wrap="square" rtlCol="0" anchor="t">
            <a:noAutofit/>
          </a:bodyPr>
          <a:p>
            <a:pPr indent="0" algn="ctr">
              <a:buNone/>
            </a:pPr>
            <a:r>
              <a:rPr lang="en-US" sz="4600">
                <a:solidFill>
                  <a:srgbClr val="050505"/>
                </a:solidFill>
                <a:latin typeface="Times New Roman" panose="02020603050405020304" pitchFamily="18" charset="0"/>
                <a:cs typeface="Times New Roman" panose="02020603050405020304" pitchFamily="18" charset="0"/>
                <a:sym typeface="+mn-ea"/>
              </a:rPr>
              <a:t>EXHIBITION ON TEXTUAL TOPIC</a:t>
            </a:r>
            <a:endParaRPr lang="en-US" sz="4600">
              <a:solidFill>
                <a:srgbClr val="050505"/>
              </a:solidFill>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tretch>
            <a:fillRect/>
          </a:stretch>
        </p:blipFill>
        <p:spPr>
          <a:xfrm>
            <a:off x="325755" y="2036445"/>
            <a:ext cx="8583930" cy="4471670"/>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33045" y="318770"/>
            <a:ext cx="8588375" cy="6155055"/>
          </a:xfrm>
          <a:prstGeom prst="rect">
            <a:avLst/>
          </a:prstGeom>
          <a:noFill/>
        </p:spPr>
        <p:txBody>
          <a:bodyPr wrap="square" rtlCol="0" anchor="t">
            <a:noAutofit/>
          </a:bodyPr>
          <a:p>
            <a:pPr indent="0" algn="ctr">
              <a:buNone/>
            </a:pPr>
            <a:r>
              <a:rPr lang="en-US" sz="4000" i="1">
                <a:solidFill>
                  <a:srgbClr val="050505"/>
                </a:solidFill>
                <a:latin typeface="Times New Roman" panose="02020603050405020304" pitchFamily="18" charset="0"/>
                <a:cs typeface="Times New Roman" panose="02020603050405020304" pitchFamily="18" charset="0"/>
                <a:sym typeface="+mn-ea"/>
              </a:rPr>
              <a:t>WORLD ENVIRONMENT DAY</a:t>
            </a:r>
            <a:endParaRPr lang="en-US" sz="4000" i="1">
              <a:solidFill>
                <a:srgbClr val="050505"/>
              </a:solidFill>
              <a:latin typeface="Times New Roman" panose="02020603050405020304" pitchFamily="18" charset="0"/>
              <a:cs typeface="Times New Roman" panose="02020603050405020304" pitchFamily="18" charset="0"/>
              <a:sym typeface="+mn-ea"/>
            </a:endParaRPr>
          </a:p>
        </p:txBody>
      </p:sp>
      <p:pic>
        <p:nvPicPr>
          <p:cNvPr id="3" name="Picture 2"/>
          <p:cNvPicPr/>
          <p:nvPr/>
        </p:nvPicPr>
        <p:blipFill>
          <a:blip r:embed="rId1"/>
          <a:stretch>
            <a:fillRect/>
          </a:stretch>
        </p:blipFill>
        <p:spPr>
          <a:xfrm>
            <a:off x="659765" y="1484630"/>
            <a:ext cx="7890510" cy="4256405"/>
          </a:xfrm>
          <a:prstGeom prst="rect">
            <a:avLst/>
          </a:prstGeom>
          <a:noFill/>
          <a:ln w="9525">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365760" y="165735"/>
            <a:ext cx="8571865" cy="6313805"/>
          </a:xfrm>
          <a:prstGeom prst="rect">
            <a:avLst/>
          </a:prstGeom>
          <a:noFill/>
        </p:spPr>
        <p:txBody>
          <a:bodyPr wrap="square" rtlCol="0" anchor="t">
            <a:noAutofit/>
          </a:bodyPr>
          <a:p>
            <a:pPr indent="0" algn="ctr">
              <a:buNone/>
            </a:pPr>
            <a:r>
              <a:rPr lang="en-US" sz="4400" i="1">
                <a:solidFill>
                  <a:srgbClr val="050505"/>
                </a:solidFill>
                <a:latin typeface="Times New Roman" panose="02020603050405020304" pitchFamily="18" charset="0"/>
                <a:cs typeface="Times New Roman" panose="02020603050405020304" pitchFamily="18" charset="0"/>
                <a:sym typeface="+mn-ea"/>
              </a:rPr>
              <a:t>CELEBRATION OF INTERNATIONAL YOGA DAY</a:t>
            </a:r>
            <a:endParaRPr lang="en-US" sz="4400" i="1">
              <a:solidFill>
                <a:srgbClr val="050505"/>
              </a:solidFill>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tretch>
            <a:fillRect/>
          </a:stretch>
        </p:blipFill>
        <p:spPr>
          <a:xfrm>
            <a:off x="2321560" y="2020570"/>
            <a:ext cx="4540885" cy="2816225"/>
          </a:xfrm>
          <a:prstGeom prst="rect">
            <a:avLst/>
          </a:prstGeom>
          <a:noFill/>
          <a:ln w="9525">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207010" y="219075"/>
            <a:ext cx="8698230" cy="6516370"/>
          </a:xfrm>
          <a:prstGeom prst="rect">
            <a:avLst/>
          </a:prstGeom>
          <a:noFill/>
        </p:spPr>
        <p:txBody>
          <a:bodyPr wrap="square" rtlCol="0" anchor="t">
            <a:noAutofit/>
          </a:bodyPr>
          <a:p>
            <a:pPr indent="0" algn="ctr">
              <a:buNone/>
            </a:pPr>
            <a:r>
              <a:rPr lang="en-US" sz="4800" u="sng">
                <a:solidFill>
                  <a:srgbClr val="050505"/>
                </a:solidFill>
                <a:highlight>
                  <a:srgbClr val="FFFF00"/>
                </a:highlight>
                <a:latin typeface="Times New Roman" panose="02020603050405020304" pitchFamily="18" charset="0"/>
                <a:cs typeface="Times New Roman" panose="02020603050405020304" pitchFamily="18" charset="0"/>
                <a:sym typeface="+mn-ea"/>
              </a:rPr>
              <a:t>G20:C20 999 CHALLENGE</a:t>
            </a:r>
            <a:endParaRPr lang="en-US" sz="4800" u="sng">
              <a:solidFill>
                <a:srgbClr val="050505"/>
              </a:solidFill>
              <a:highlight>
                <a:srgbClr val="FFFF00"/>
              </a:highlight>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tretch>
            <a:fillRect/>
          </a:stretch>
        </p:blipFill>
        <p:spPr>
          <a:xfrm>
            <a:off x="2269490" y="1550035"/>
            <a:ext cx="4778375" cy="3757295"/>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74930" y="39370"/>
            <a:ext cx="8970645" cy="6804660"/>
          </a:xfrm>
          <a:prstGeom prst="rect">
            <a:avLst/>
          </a:prstGeom>
          <a:noFill/>
        </p:spPr>
        <p:txBody>
          <a:bodyPr wrap="square" rtlCol="0" anchor="t">
            <a:noAutofit/>
          </a:bodyPr>
          <a:p>
            <a:pPr indent="0" algn="ctr">
              <a:buNone/>
            </a:pPr>
            <a:r>
              <a:rPr lang="en-US" sz="4800" i="1">
                <a:solidFill>
                  <a:srgbClr val="050505"/>
                </a:solidFill>
                <a:highlight>
                  <a:srgbClr val="FFFFFF"/>
                </a:highlight>
                <a:latin typeface="Times New Roman" panose="02020603050405020304" pitchFamily="18" charset="0"/>
                <a:cs typeface="Times New Roman" panose="02020603050405020304" pitchFamily="18" charset="0"/>
                <a:sym typeface="+mn-ea"/>
              </a:rPr>
              <a:t>MUSIC THERAPY SESSION</a:t>
            </a:r>
            <a:endParaRPr lang="en-US" sz="48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4800" b="0" i="1">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i="1">
                <a:solidFill>
                  <a:srgbClr val="050505"/>
                </a:solidFill>
                <a:highlight>
                  <a:srgbClr val="FFFFFF"/>
                </a:highlight>
                <a:latin typeface="Times New Roman" panose="02020603050405020304" pitchFamily="18" charset="0"/>
                <a:cs typeface="Times New Roman" panose="02020603050405020304" pitchFamily="18" charset="0"/>
                <a:sym typeface="+mn-ea"/>
              </a:rPr>
              <a:t>THE STUDENTS OF NARULA PUBLIC SCHOOL, MOGRA, EXPERIENCED AN ENTHRALLING MUSIC THERAPY SESSION CONDUCTED BY RENOWNED PIANIST, PHILANTHROPIST AND SOCIAL ACTIVIST, MS. RAJLAKSHMI SYAM, ON 18TH JULY, 2023, WHO INSPIRED THEM TO FOLLOW THEIR PASSION AND LIBERATED THEM FROM THE MONOTONY OF EVERY DAY ROUTINE.</a:t>
            </a: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tretch>
            <a:fillRect/>
          </a:stretch>
        </p:blipFill>
        <p:spPr>
          <a:xfrm>
            <a:off x="138430" y="2997200"/>
            <a:ext cx="5003800" cy="3392805"/>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5875" y="-43180"/>
            <a:ext cx="9065895" cy="6911340"/>
          </a:xfrm>
          <a:prstGeom prst="rect">
            <a:avLst/>
          </a:prstGeom>
          <a:noFill/>
        </p:spPr>
        <p:txBody>
          <a:bodyPr wrap="square" rtlCol="0" anchor="t">
            <a:noAutofit/>
          </a:bodyPr>
          <a:p>
            <a:pPr algn="ctr"/>
            <a:r>
              <a:rPr lang="en-US" sz="5400"/>
              <a:t>Vision</a:t>
            </a:r>
            <a:endParaRPr lang="en-US" sz="5400"/>
          </a:p>
          <a:p>
            <a:endParaRPr lang="en-US"/>
          </a:p>
          <a:p>
            <a:pPr algn="ctr"/>
            <a:r>
              <a:rPr lang="en-US" sz="1400"/>
              <a:t>To, “Enrich, Empower, Enlighten” our children through discovery, innovation, exposure &amp; interaction for building effective human talents in context of national &amp; global needs.</a:t>
            </a:r>
            <a:endParaRPr lang="en-US" sz="1400"/>
          </a:p>
          <a:p>
            <a:pPr algn="ctr"/>
            <a:endParaRPr lang="en-US" sz="1400"/>
          </a:p>
          <a:p>
            <a:pPr algn="ctr"/>
            <a:r>
              <a:rPr lang="en-US" sz="4400">
                <a:sym typeface="+mn-ea"/>
              </a:rPr>
              <a:t>Mission</a:t>
            </a:r>
            <a:endParaRPr lang="en-US" sz="4400"/>
          </a:p>
          <a:p>
            <a:pPr algn="ctr"/>
            <a:r>
              <a:rPr lang="en-US" sz="1400">
                <a:sym typeface="+mn-ea"/>
              </a:rPr>
              <a:t>Through the integration of differentiated instruction, quality teaching, collaboration, inclusive learning environment &amp; suitable technological resources, Narula Public School endeavors to provide unmatched experiential education for improving student learning outcomes, ensuring physical, emotional, social &amp; intellectual well-being of the students.</a:t>
            </a:r>
            <a:endParaRPr lang="en-US" sz="1400"/>
          </a:p>
          <a:p>
            <a:pPr algn="ctr"/>
            <a:endParaRPr lang="en-US" sz="1400"/>
          </a:p>
          <a:p>
            <a:pPr algn="ctr"/>
            <a:r>
              <a:rPr lang="en-US" sz="1400">
                <a:sym typeface="+mn-ea"/>
              </a:rPr>
              <a:t>The entrepreneurial zeal and vision of the founder &amp; Chairman of JIS Group, late Sardar Jodh Singh resulted in the group consolidating considerable stake in dairy business, telecommunication, transportation, infrastructure, logistics, education &amp; healthcare. His noble desire to serve the society through education led to the formation of the JIS Group Educational Initiatives, which presently is the largest education service provider in Eastern India, having under its aegis 30 Institutions of higher education, catering to nearly 37,000 students, enrolled in 140 diverse academic programmes! Due to the opening of Narula Public School &amp; the Vertical integration of courses from Nursery to PhD under one roof, stakeholders &amp; parents will get a unique opportunity to plan the education of their wards effectively.</a:t>
            </a:r>
            <a:endParaRPr lang="en-US" sz="1400"/>
          </a:p>
          <a:p>
            <a:pPr algn="ctr"/>
            <a:endParaRPr lang="en-US" sz="1400"/>
          </a:p>
          <a:p>
            <a:pPr algn="ctr"/>
            <a:r>
              <a:rPr lang="en-US" sz="1400">
                <a:sym typeface="+mn-ea"/>
              </a:rPr>
              <a:t>Mr. Taranjit Singh, the Managing Director of JIS Group Educational Initiatives relevantly observes, “The Group's Educational Initiatives are committed to creating an academic ground for social, cultural, scientific, economic and technological development nationally and globally and aspire for excellence that will bring the holistic development of our society and mankind.</a:t>
            </a:r>
            <a:endParaRPr lang="en-US" sz="1400"/>
          </a:p>
        </p:txBody>
      </p:sp>
      <p:pic>
        <p:nvPicPr>
          <p:cNvPr id="5" name="Picture 4" descr="C:\Users\DELL\AppData\Local\Temp\ksohtml17300\wps78.jpg"/>
          <p:cNvPicPr/>
          <p:nvPr/>
        </p:nvPicPr>
        <p:blipFill>
          <a:blip r:embed="rId1"/>
          <a:srcRect/>
          <a:stretch>
            <a:fillRect/>
          </a:stretch>
        </p:blipFill>
        <p:spPr bwMode="auto">
          <a:xfrm>
            <a:off x="107315" y="36195"/>
            <a:ext cx="1249680" cy="1022985"/>
          </a:xfrm>
          <a:prstGeom prst="rect">
            <a:avLst/>
          </a:prstGeom>
          <a:noFill/>
          <a:ln w="9525">
            <a:noFill/>
            <a:miter lim="800000"/>
            <a:headEnd/>
            <a:tailEnd/>
          </a:ln>
        </p:spPr>
      </p:pic>
      <p:pic>
        <p:nvPicPr>
          <p:cNvPr id="2" name="Picture 1" descr="C:\Users\DELL\AppData\Local\Temp\ksohtml17300\wps77.jpg"/>
          <p:cNvPicPr/>
          <p:nvPr/>
        </p:nvPicPr>
        <p:blipFill>
          <a:blip r:embed="rId2"/>
          <a:srcRect/>
          <a:stretch>
            <a:fillRect/>
          </a:stretch>
        </p:blipFill>
        <p:spPr bwMode="auto">
          <a:xfrm>
            <a:off x="7080885" y="36195"/>
            <a:ext cx="2063115" cy="88265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126365" y="127635"/>
            <a:ext cx="8738235" cy="6675755"/>
          </a:xfrm>
          <a:prstGeom prst="rect">
            <a:avLst/>
          </a:prstGeom>
          <a:noFill/>
        </p:spPr>
        <p:txBody>
          <a:bodyPr wrap="square" rtlCol="0" anchor="t">
            <a:noAutofit/>
          </a:bodyPr>
          <a:p>
            <a:pPr indent="0" algn="ctr">
              <a:buNone/>
            </a:pPr>
            <a:r>
              <a:rPr lang="en-US" sz="4400" i="1">
                <a:solidFill>
                  <a:srgbClr val="050505"/>
                </a:solidFill>
                <a:highlight>
                  <a:srgbClr val="FFFFFF"/>
                </a:highlight>
                <a:latin typeface="Times New Roman" panose="02020603050405020304" pitchFamily="18" charset="0"/>
                <a:cs typeface="Times New Roman" panose="02020603050405020304" pitchFamily="18" charset="0"/>
                <a:sym typeface="+mn-ea"/>
              </a:rPr>
              <a:t>SEMINAR ON REDUCING CARBON FOOTPRINT BY TAPPING SOLAR ENERGY</a:t>
            </a:r>
            <a:endParaRPr lang="en-US" sz="44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7" name="Picture 6"/>
          <p:cNvPicPr/>
          <p:nvPr/>
        </p:nvPicPr>
        <p:blipFill>
          <a:blip r:embed="rId1"/>
          <a:stretch>
            <a:fillRect/>
          </a:stretch>
        </p:blipFill>
        <p:spPr>
          <a:xfrm>
            <a:off x="899795" y="2348865"/>
            <a:ext cx="4033520" cy="2289810"/>
          </a:xfrm>
          <a:prstGeom prst="rect">
            <a:avLst/>
          </a:prstGeom>
          <a:noFill/>
          <a:ln w="9525">
            <a:noFill/>
          </a:ln>
        </p:spPr>
      </p:pic>
      <p:pic>
        <p:nvPicPr>
          <p:cNvPr id="4" name="Picture 3" descr="SOLAR ENERGY"/>
          <p:cNvPicPr>
            <a:picLocks noChangeAspect="1"/>
          </p:cNvPicPr>
          <p:nvPr/>
        </p:nvPicPr>
        <p:blipFill>
          <a:blip r:embed="rId2"/>
          <a:stretch>
            <a:fillRect/>
          </a:stretch>
        </p:blipFill>
        <p:spPr>
          <a:xfrm>
            <a:off x="5292090" y="2132965"/>
            <a:ext cx="3517900" cy="296989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4"/>
          <p:cNvSpPr txBox="1"/>
          <p:nvPr/>
        </p:nvSpPr>
        <p:spPr>
          <a:xfrm>
            <a:off x="6985" y="18415"/>
            <a:ext cx="9120505" cy="6790690"/>
          </a:xfrm>
          <a:prstGeom prst="rect">
            <a:avLst/>
          </a:prstGeom>
          <a:noFill/>
        </p:spPr>
        <p:txBody>
          <a:bodyPr wrap="square" rtlCol="0" anchor="t">
            <a:noAutofit/>
          </a:bodyPr>
          <a:p>
            <a:pPr indent="0" algn="ctr">
              <a:buNone/>
            </a:pPr>
            <a:r>
              <a:rPr lang="en-US" sz="3600">
                <a:solidFill>
                  <a:srgbClr val="050505"/>
                </a:solidFill>
                <a:highlight>
                  <a:srgbClr val="FFFFFF"/>
                </a:highlight>
                <a:latin typeface="Times New Roman" panose="02020603050405020304" pitchFamily="18" charset="0"/>
                <a:cs typeface="Times New Roman" panose="02020603050405020304" pitchFamily="18" charset="0"/>
                <a:sym typeface="+mn-ea"/>
              </a:rPr>
              <a:t>AKHIL BHARATIYA SHIKSHA SANGAM</a:t>
            </a:r>
            <a:endParaRPr lang="en-US" sz="3600">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r>
              <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rPr>
              <a:t>THE STUDENTS, TEACHERS AND THE ADMINISTRATIVE FACULTY OF NARULA PUBLIC SCHOOL, MOGRA WITNESSED A WEBCAST ON A TWO-DAY EVENT “AKHIL BHARATIYA SHIKSHA SAMAGAM” ORGANIZED BY THE MINISTRY OF EDUCATION IN ASSOCIATION WITH THE MINISTRY OF SKILL DEVELOPMENT &amp; ENTREPRENEURSHIP. THE EVENT COINCIDING WITH THE 3RD ANNIVERSARY OF NATIONAL EDUCATION POLICY 2020, HAS BEEN INAUGURATED BY THE HONOURABLE PRIME MINISTER SHRI NARENDRA MODI AT ITPO, PRAGATI MAIDAN, NEW DELHI. THE EVENT HAS ALSO BEEN GRACED BY THE PRESENCE OF UNION MINISTER FOR EDUCATION SHRI DHARMENDRA PRADHAN, MINISTERS OF STATE FOR EDUCATION, SECRETARIES OF DEPARTMENT OF SCHOOL EDUCATION AND LITERACY, DEPARTMENT OF HIGHER EDUCATION AND OTHER DELEGATES OF THE MINISTRY OF EDUCATION AND MINISTRY OF SKILL DEVELOPMENT AND ENTREPRENEURSHIP ALONG WITH HEADS OF AUTONOMOUS BODIES</a:t>
            </a:r>
            <a:endParaRPr lang="en-US" sz="1600" b="0" i="1">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indent="0" algn="ctr">
              <a:buNone/>
            </a:pPr>
            <a:endParaRPr lang="en-US" sz="3600">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3600">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6" name="Picture 5"/>
          <p:cNvPicPr/>
          <p:nvPr/>
        </p:nvPicPr>
        <p:blipFill>
          <a:blip r:embed="rId1"/>
          <a:stretch>
            <a:fillRect/>
          </a:stretch>
        </p:blipFill>
        <p:spPr>
          <a:xfrm>
            <a:off x="154940" y="554990"/>
            <a:ext cx="8759825" cy="3291840"/>
          </a:xfrm>
          <a:prstGeom prst="rect">
            <a:avLst/>
          </a:prstGeom>
          <a:noFill/>
          <a:ln w="9525">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4"/>
          <p:cNvSpPr txBox="1"/>
          <p:nvPr/>
        </p:nvSpPr>
        <p:spPr>
          <a:xfrm>
            <a:off x="29845" y="41275"/>
            <a:ext cx="8963660" cy="6754495"/>
          </a:xfrm>
          <a:prstGeom prst="rect">
            <a:avLst/>
          </a:prstGeom>
          <a:noFill/>
        </p:spPr>
        <p:txBody>
          <a:bodyPr wrap="square" rtlCol="0" anchor="t">
            <a:noAutofit/>
          </a:bodyPr>
          <a:p>
            <a:pPr indent="0" algn="ctr">
              <a:buNone/>
            </a:pPr>
            <a:r>
              <a:rPr lang="en-US" sz="3600" i="1">
                <a:solidFill>
                  <a:srgbClr val="050505"/>
                </a:solidFill>
                <a:highlight>
                  <a:srgbClr val="FFFFFF"/>
                </a:highlight>
                <a:latin typeface="Arial Black" panose="020B0A04020102020204" pitchFamily="34" charset="0"/>
                <a:cs typeface="Arial Black" panose="020B0A04020102020204" pitchFamily="34" charset="0"/>
                <a:sym typeface="+mn-ea"/>
              </a:rPr>
              <a:t>GURBANI GYAN COMPETITION</a:t>
            </a:r>
            <a:endParaRPr lang="en-US" sz="3600" i="1">
              <a:solidFill>
                <a:srgbClr val="050505"/>
              </a:solidFill>
              <a:highlight>
                <a:srgbClr val="FFFFFF"/>
              </a:highlight>
              <a:latin typeface="Arial Black" panose="020B0A04020102020204" pitchFamily="34" charset="0"/>
              <a:cs typeface="Arial Black" panose="020B0A04020102020204" pitchFamily="34" charset="0"/>
              <a:sym typeface="+mn-ea"/>
            </a:endParaRPr>
          </a:p>
        </p:txBody>
      </p:sp>
      <p:pic>
        <p:nvPicPr>
          <p:cNvPr id="6" name="Picture 5"/>
          <p:cNvPicPr/>
          <p:nvPr/>
        </p:nvPicPr>
        <p:blipFill>
          <a:blip r:embed="rId1"/>
          <a:stretch>
            <a:fillRect/>
          </a:stretch>
        </p:blipFill>
        <p:spPr>
          <a:xfrm>
            <a:off x="201930" y="874395"/>
            <a:ext cx="8783955" cy="4485640"/>
          </a:xfrm>
          <a:prstGeom prst="rect">
            <a:avLst/>
          </a:prstGeom>
          <a:noFill/>
          <a:ln w="9525">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13665" y="78740"/>
            <a:ext cx="8820150" cy="6561455"/>
          </a:xfrm>
          <a:prstGeom prst="rect">
            <a:avLst/>
          </a:prstGeom>
          <a:noFill/>
        </p:spPr>
        <p:txBody>
          <a:bodyPr wrap="square" rtlCol="0" anchor="t">
            <a:noAutofit/>
          </a:bodyPr>
          <a:p>
            <a:pPr indent="0" algn="ctr">
              <a:buNone/>
            </a:pPr>
            <a:r>
              <a:rPr lang="en-US" sz="5400" i="1">
                <a:solidFill>
                  <a:srgbClr val="050505"/>
                </a:solidFill>
                <a:highlight>
                  <a:srgbClr val="FFFFFF"/>
                </a:highlight>
                <a:latin typeface="Times New Roman" panose="02020603050405020304" pitchFamily="18" charset="0"/>
                <a:cs typeface="Times New Roman" panose="02020603050405020304" pitchFamily="18" charset="0"/>
                <a:sym typeface="+mn-ea"/>
              </a:rPr>
              <a:t>PARTITION HORRORREMEMBRANCE DAY</a:t>
            </a:r>
            <a:endParaRPr lang="en-US" sz="54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220" name="image26.jpg"/>
          <p:cNvPicPr preferRelativeResize="0"/>
          <p:nvPr/>
        </p:nvPicPr>
        <p:blipFill>
          <a:blip r:embed="rId1"/>
          <a:srcRect/>
          <a:stretch>
            <a:fillRect/>
          </a:stretch>
        </p:blipFill>
        <p:spPr>
          <a:xfrm>
            <a:off x="293370" y="2522220"/>
            <a:ext cx="8598535" cy="369697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67310" y="44450"/>
            <a:ext cx="9076055" cy="6620510"/>
          </a:xfrm>
          <a:prstGeom prst="rect">
            <a:avLst/>
          </a:prstGeom>
          <a:noFill/>
        </p:spPr>
        <p:txBody>
          <a:bodyPr wrap="square" rtlCol="0" anchor="t">
            <a:noAutofit/>
          </a:bodyPr>
          <a:p>
            <a:pPr indent="0" algn="ctr">
              <a:buNone/>
            </a:pPr>
            <a:r>
              <a:rPr lang="en-US" sz="4800" b="1">
                <a:solidFill>
                  <a:srgbClr val="050505"/>
                </a:solidFill>
                <a:effectLst>
                  <a:outerShdw blurRad="38100" dist="38100" dir="2700000" algn="tl">
                    <a:srgbClr val="000000">
                      <a:alpha val="43137"/>
                    </a:srgbClr>
                  </a:outerShdw>
                </a:effectLst>
                <a:highlight>
                  <a:srgbClr val="FFFFFF"/>
                </a:highlight>
                <a:latin typeface="Times New Roman" panose="02020603050405020304" pitchFamily="18" charset="0"/>
                <a:cs typeface="Times New Roman" panose="02020603050405020304" pitchFamily="18" charset="0"/>
                <a:sym typeface="+mn-ea"/>
              </a:rPr>
              <a:t>INDEPENDENCE DAY CELEBRATION</a:t>
            </a:r>
            <a:endParaRPr lang="en-US" sz="4800" b="1">
              <a:solidFill>
                <a:srgbClr val="050505"/>
              </a:solidFill>
              <a:effectLst>
                <a:outerShdw blurRad="38100" dist="38100" dir="2700000" algn="tl">
                  <a:srgbClr val="000000">
                    <a:alpha val="43137"/>
                  </a:srgbClr>
                </a:outerShdw>
              </a:effectLst>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descr="INDIAN FLAG"/>
          <p:cNvPicPr>
            <a:picLocks noChangeAspect="1"/>
          </p:cNvPicPr>
          <p:nvPr/>
        </p:nvPicPr>
        <p:blipFill>
          <a:blip r:embed="rId1"/>
          <a:stretch>
            <a:fillRect/>
          </a:stretch>
        </p:blipFill>
        <p:spPr>
          <a:xfrm>
            <a:off x="327660" y="1584960"/>
            <a:ext cx="5042535" cy="5106035"/>
          </a:xfrm>
          <a:prstGeom prst="rect">
            <a:avLst/>
          </a:prstGeom>
        </p:spPr>
      </p:pic>
      <p:pic>
        <p:nvPicPr>
          <p:cNvPr id="6" name="Picture 5"/>
          <p:cNvPicPr/>
          <p:nvPr/>
        </p:nvPicPr>
        <p:blipFill>
          <a:blip r:embed="rId2"/>
          <a:stretch>
            <a:fillRect/>
          </a:stretch>
        </p:blipFill>
        <p:spPr>
          <a:xfrm>
            <a:off x="6228080" y="5229225"/>
            <a:ext cx="2218690" cy="1427480"/>
          </a:xfrm>
          <a:prstGeom prst="rect">
            <a:avLst/>
          </a:prstGeom>
          <a:noFill/>
          <a:ln w="9525">
            <a:noFill/>
          </a:ln>
        </p:spPr>
      </p:pic>
      <p:pic>
        <p:nvPicPr>
          <p:cNvPr id="226" name="image34.jpg"/>
          <p:cNvPicPr preferRelativeResize="0"/>
          <p:nvPr/>
        </p:nvPicPr>
        <p:blipFill>
          <a:blip r:embed="rId3"/>
          <a:srcRect t="37116" b="37189"/>
          <a:stretch>
            <a:fillRect/>
          </a:stretch>
        </p:blipFill>
        <p:spPr>
          <a:xfrm>
            <a:off x="5868035" y="4005580"/>
            <a:ext cx="2901315" cy="1078865"/>
          </a:xfrm>
          <a:prstGeom prst="rect">
            <a:avLst/>
          </a:prstGeom>
        </p:spPr>
      </p:pic>
      <p:pic>
        <p:nvPicPr>
          <p:cNvPr id="224" name="image25.jpg"/>
          <p:cNvPicPr preferRelativeResize="0"/>
          <p:nvPr/>
        </p:nvPicPr>
        <p:blipFill>
          <a:blip r:embed="rId4"/>
          <a:srcRect l="18578" t="35169" r="18305" b="32348"/>
          <a:stretch>
            <a:fillRect/>
          </a:stretch>
        </p:blipFill>
        <p:spPr>
          <a:xfrm>
            <a:off x="5940425" y="1628775"/>
            <a:ext cx="2873375" cy="215011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4"/>
          <p:cNvSpPr txBox="1"/>
          <p:nvPr/>
        </p:nvSpPr>
        <p:spPr>
          <a:xfrm>
            <a:off x="30480" y="73660"/>
            <a:ext cx="9074785" cy="6756400"/>
          </a:xfrm>
          <a:prstGeom prst="rect">
            <a:avLst/>
          </a:prstGeom>
          <a:noFill/>
        </p:spPr>
        <p:txBody>
          <a:bodyPr wrap="square" rtlCol="0" anchor="t">
            <a:noAutofit/>
          </a:bodyPr>
          <a:p>
            <a:pPr indent="0">
              <a:buNone/>
            </a:pPr>
            <a:r>
              <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rPr>
              <a:t>DENGUE PREVENTION DAY</a:t>
            </a: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r>
              <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rPr>
              <a:t>WIZ QUIZ </a:t>
            </a: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r>
              <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rPr>
              <a:t>SECOND CBSE EXPRESSION SERIES</a:t>
            </a:r>
            <a:endParaRPr lang="en-US" sz="1000" b="0" i="1">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6" name="Picture 5"/>
          <p:cNvPicPr/>
          <p:nvPr/>
        </p:nvPicPr>
        <p:blipFill>
          <a:blip r:embed="rId1"/>
          <a:stretch>
            <a:fillRect/>
          </a:stretch>
        </p:blipFill>
        <p:spPr>
          <a:xfrm>
            <a:off x="5868035" y="44450"/>
            <a:ext cx="2725420" cy="2268220"/>
          </a:xfrm>
          <a:prstGeom prst="rect">
            <a:avLst/>
          </a:prstGeom>
          <a:noFill/>
          <a:ln w="9525">
            <a:noFill/>
          </a:ln>
        </p:spPr>
      </p:pic>
      <p:pic>
        <p:nvPicPr>
          <p:cNvPr id="7" name="Picture 6"/>
          <p:cNvPicPr/>
          <p:nvPr/>
        </p:nvPicPr>
        <p:blipFill>
          <a:blip r:embed="rId2"/>
          <a:stretch>
            <a:fillRect/>
          </a:stretch>
        </p:blipFill>
        <p:spPr>
          <a:xfrm>
            <a:off x="5835015" y="2565400"/>
            <a:ext cx="2758440" cy="2214880"/>
          </a:xfrm>
          <a:prstGeom prst="rect">
            <a:avLst/>
          </a:prstGeom>
          <a:noFill/>
          <a:ln w="9525">
            <a:noFill/>
          </a:ln>
        </p:spPr>
      </p:pic>
      <p:pic>
        <p:nvPicPr>
          <p:cNvPr id="8" name="Picture 7"/>
          <p:cNvPicPr/>
          <p:nvPr/>
        </p:nvPicPr>
        <p:blipFill>
          <a:blip r:embed="rId3"/>
          <a:stretch>
            <a:fillRect/>
          </a:stretch>
        </p:blipFill>
        <p:spPr>
          <a:xfrm>
            <a:off x="5796280" y="4869180"/>
            <a:ext cx="2971165" cy="1946275"/>
          </a:xfrm>
          <a:prstGeom prst="rect">
            <a:avLst/>
          </a:prstGeom>
          <a:noFill/>
          <a:ln w="9525">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6830" y="-635"/>
            <a:ext cx="9154795" cy="6784975"/>
          </a:xfrm>
          <a:prstGeom prst="rect">
            <a:avLst/>
          </a:prstGeom>
          <a:noFill/>
        </p:spPr>
        <p:txBody>
          <a:bodyPr wrap="square" rtlCol="0" anchor="t">
            <a:noAutofit/>
          </a:bodyPr>
          <a:p>
            <a:pPr indent="0" algn="ctr">
              <a:buNone/>
            </a:pPr>
            <a:r>
              <a:rPr lang="en-US" sz="4000" u="sng">
                <a:solidFill>
                  <a:srgbClr val="050505"/>
                </a:solidFill>
                <a:highlight>
                  <a:srgbClr val="FFFFFF"/>
                </a:highlight>
                <a:latin typeface="Times New Roman" panose="02020603050405020304" pitchFamily="18" charset="0"/>
                <a:cs typeface="Times New Roman" panose="02020603050405020304" pitchFamily="18" charset="0"/>
                <a:sym typeface="+mn-ea"/>
              </a:rPr>
              <a:t>CYBER SAFETY INITIATIVE</a:t>
            </a:r>
            <a:endParaRPr lang="en-US" sz="4000" u="sng">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4" name="Picture 3"/>
          <p:cNvPicPr/>
          <p:nvPr/>
        </p:nvPicPr>
        <p:blipFill>
          <a:blip r:embed="rId1"/>
          <a:stretch>
            <a:fillRect/>
          </a:stretch>
        </p:blipFill>
        <p:spPr>
          <a:xfrm>
            <a:off x="945515" y="1557020"/>
            <a:ext cx="3723005" cy="1711325"/>
          </a:xfrm>
          <a:prstGeom prst="rect">
            <a:avLst/>
          </a:prstGeom>
          <a:noFill/>
          <a:ln w="9525">
            <a:noFill/>
          </a:ln>
        </p:spPr>
      </p:pic>
      <p:pic>
        <p:nvPicPr>
          <p:cNvPr id="232" name="image48.jpg"/>
          <p:cNvPicPr preferRelativeResize="0"/>
          <p:nvPr/>
        </p:nvPicPr>
        <p:blipFill>
          <a:blip r:embed="rId2"/>
          <a:srcRect/>
          <a:stretch>
            <a:fillRect/>
          </a:stretch>
        </p:blipFill>
        <p:spPr>
          <a:xfrm>
            <a:off x="5147945" y="1499870"/>
            <a:ext cx="3162935" cy="1768475"/>
          </a:xfrm>
          <a:prstGeom prst="rect">
            <a:avLst/>
          </a:prstGeom>
        </p:spPr>
      </p:pic>
      <p:pic>
        <p:nvPicPr>
          <p:cNvPr id="3" name="Picture 2" descr="CYBER CELL"/>
          <p:cNvPicPr>
            <a:picLocks noChangeAspect="1"/>
          </p:cNvPicPr>
          <p:nvPr/>
        </p:nvPicPr>
        <p:blipFill>
          <a:blip r:embed="rId3"/>
          <a:stretch>
            <a:fillRect/>
          </a:stretch>
        </p:blipFill>
        <p:spPr>
          <a:xfrm>
            <a:off x="1322070" y="3429000"/>
            <a:ext cx="6477000" cy="32004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4"/>
          <p:cNvSpPr txBox="1"/>
          <p:nvPr/>
        </p:nvSpPr>
        <p:spPr>
          <a:xfrm>
            <a:off x="66040" y="101600"/>
            <a:ext cx="8892540" cy="6659245"/>
          </a:xfrm>
          <a:prstGeom prst="rect">
            <a:avLst/>
          </a:prstGeom>
          <a:noFill/>
        </p:spPr>
        <p:txBody>
          <a:bodyPr wrap="square" rtlCol="0" anchor="t">
            <a:noAutofit/>
          </a:bodyPr>
          <a:p>
            <a:pPr indent="0" algn="ctr">
              <a:buNone/>
            </a:pPr>
            <a:endParaRPr lang="en-US" sz="2400" b="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r>
              <a:rPr lang="en-US" sz="2400" b="1">
                <a:solidFill>
                  <a:srgbClr val="050505"/>
                </a:solidFill>
                <a:highlight>
                  <a:srgbClr val="FFFFFF"/>
                </a:highlight>
                <a:latin typeface="Times New Roman" panose="02020603050405020304" pitchFamily="18" charset="0"/>
                <a:cs typeface="Times New Roman" panose="02020603050405020304" pitchFamily="18" charset="0"/>
                <a:sym typeface="+mn-ea"/>
              </a:rPr>
              <a:t>GOVERNMENT  INITIATIVE</a:t>
            </a:r>
            <a:endParaRPr lang="en-US" sz="2400" b="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r>
              <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rPr>
              <a:t>NARULA PUBLIC SCHOOL, MOGRA HAD THE PRIVILEGE TO BE A PART OF A THREE-DAY “BLENDED CAPACITY PROGRAM FOR STAKEHOLDERS OF RIVER GANGA” PHASE - II, ORGANISED BY IIPA (INDIAN INSTITUTE OF PUBLIC ADMINISTRATION, NEW DELHI) UNDER THE NAMAMI GANGE INITIATIVE FROM 13TH-15TH SEPTEMBER,2023.STUDENTS FROM GRADE VI-IX &amp; XI ALONG WITH TEACHERS PARTICIPATED IN THIS EVENT. THE WINNER OF THE POSTER MAKING COMPETITION ARE1ST: RICK DAS, GRADE IX2ND: ABHIRUP KHAN, GRADE IX3RD:ARCHISMITA DAS, GRADE VIII</a:t>
            </a:r>
            <a:r>
              <a:rPr lang="en-US" sz="3600" i="1">
                <a:solidFill>
                  <a:srgbClr val="050505"/>
                </a:solidFill>
                <a:highlight>
                  <a:srgbClr val="FFFFFF"/>
                </a:highlight>
                <a:latin typeface="Times New Roman" panose="02020603050405020304" pitchFamily="18" charset="0"/>
                <a:cs typeface="Times New Roman" panose="02020603050405020304" pitchFamily="18" charset="0"/>
                <a:sym typeface="+mn-ea"/>
              </a:rPr>
              <a:t>.</a:t>
            </a:r>
            <a:endParaRPr lang="en-US" sz="3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135890" y="71120"/>
            <a:ext cx="8890000" cy="6595110"/>
          </a:xfrm>
          <a:prstGeom prst="rect">
            <a:avLst/>
          </a:prstGeom>
          <a:noFill/>
        </p:spPr>
        <p:txBody>
          <a:bodyPr wrap="square" rtlCol="0" anchor="t">
            <a:noAutofit/>
          </a:bodyPr>
          <a:p>
            <a:pPr indent="0">
              <a:buNone/>
            </a:pPr>
            <a:endParaRPr lang="en-US" sz="14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r>
              <a:rPr lang="en-US" sz="3200">
                <a:solidFill>
                  <a:srgbClr val="050505"/>
                </a:solidFill>
                <a:highlight>
                  <a:srgbClr val="FFFFFF"/>
                </a:highlight>
                <a:latin typeface="Times New Roman" panose="02020603050405020304" pitchFamily="18" charset="0"/>
                <a:cs typeface="Times New Roman" panose="02020603050405020304" pitchFamily="18" charset="0"/>
                <a:sym typeface="+mn-ea"/>
              </a:rPr>
              <a:t>VEERGATHA 3.0 (CBSE INITIATIVE)</a:t>
            </a:r>
            <a:endParaRPr lang="en-US" sz="3200" b="0">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sz="14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r>
              <a:rPr lang="en-US" sz="2800" i="1">
                <a:solidFill>
                  <a:srgbClr val="050505"/>
                </a:solidFill>
                <a:highlight>
                  <a:srgbClr val="FFFFFF"/>
                </a:highlight>
                <a:latin typeface="Times New Roman" panose="02020603050405020304" pitchFamily="18" charset="0"/>
                <a:cs typeface="Times New Roman" panose="02020603050405020304" pitchFamily="18" charset="0"/>
                <a:sym typeface="+mn-ea"/>
              </a:rPr>
              <a:t>CBSE INITIATIVE</a:t>
            </a:r>
            <a:endParaRPr lang="en-US" sz="14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endParaRPr lang="en-US" sz="14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buNone/>
            </a:pPr>
            <a:r>
              <a:rPr lang="en-US" sz="1400" i="1">
                <a:solidFill>
                  <a:srgbClr val="050505"/>
                </a:solidFill>
                <a:highlight>
                  <a:srgbClr val="FFFFFF"/>
                </a:highlight>
                <a:latin typeface="Times New Roman" panose="02020603050405020304" pitchFamily="18" charset="0"/>
                <a:cs typeface="Times New Roman" panose="02020603050405020304" pitchFamily="18" charset="0"/>
                <a:sym typeface="+mn-ea"/>
              </a:rPr>
              <a:t>THE STUDENTS OF NARULA PUBLIC SCHOOL PARTICIPATED IN VEER GATHA EDITION 3.0 &amp; 2ND CBSE EXPRESSION SERIES, TO EXPLORE THE CREATIVE FACULTIES OF THE STUDENTS. IN THESE EVENTS WITH GREAT ENTHUSIASM AND RECEIVED CERTIFICATES FROM THE PREMIER BOARD FOR THEIR EFFORTS </a:t>
            </a:r>
            <a:endParaRPr lang="en-US" sz="1400" b="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3" name="Picture 2"/>
          <p:cNvPicPr/>
          <p:nvPr/>
        </p:nvPicPr>
        <p:blipFill>
          <a:blip r:embed="rId1"/>
          <a:stretch>
            <a:fillRect/>
          </a:stretch>
        </p:blipFill>
        <p:spPr>
          <a:xfrm>
            <a:off x="1115695" y="2565400"/>
            <a:ext cx="6715125" cy="3848735"/>
          </a:xfrm>
          <a:prstGeom prst="rect">
            <a:avLst/>
          </a:prstGeom>
          <a:noFill/>
          <a:ln w="9525">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54610" y="110490"/>
            <a:ext cx="8991600" cy="6770370"/>
          </a:xfrm>
          <a:prstGeom prst="rect">
            <a:avLst/>
          </a:prstGeom>
          <a:noFill/>
        </p:spPr>
        <p:txBody>
          <a:bodyPr wrap="square" rtlCol="0" anchor="t">
            <a:noAutofit/>
          </a:bodyPr>
          <a:p>
            <a:pPr indent="0" algn="ctr">
              <a:buNone/>
            </a:pPr>
            <a:endParaRPr lang="en-US" sz="24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r>
              <a:rPr lang="en-US" sz="2400" b="1" u="sng">
                <a:solidFill>
                  <a:srgbClr val="050505"/>
                </a:solidFill>
                <a:highlight>
                  <a:srgbClr val="FFFFFF"/>
                </a:highlight>
                <a:latin typeface="Times New Roman" panose="02020603050405020304" pitchFamily="18" charset="0"/>
                <a:cs typeface="Times New Roman" panose="02020603050405020304" pitchFamily="18" charset="0"/>
                <a:sym typeface="+mn-ea"/>
              </a:rPr>
              <a:t>'QUIT TOBACCO' CAMPAIGN</a:t>
            </a:r>
            <a:endParaRPr lang="en-US" sz="2400" b="1" u="sng">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indent="0" algn="ctr">
              <a:buNone/>
            </a:pPr>
            <a:r>
              <a:rPr lang="en-US" sz="2400" i="1">
                <a:solidFill>
                  <a:srgbClr val="050505"/>
                </a:solidFill>
                <a:highlight>
                  <a:srgbClr val="FFFFFF"/>
                </a:highlight>
                <a:latin typeface="Times New Roman" panose="02020603050405020304" pitchFamily="18" charset="0"/>
                <a:cs typeface="Times New Roman" panose="02020603050405020304" pitchFamily="18" charset="0"/>
                <a:sym typeface="+mn-ea"/>
              </a:rPr>
              <a:t>THE STUDENTS OF NARULA PUBLIC SCHOOL MADE MEANINGFUL POSTERS TO SPREAD AWARENESS AMONG STAKEHOLDERS AGAINST THE NEGATIVE IMPACT OF TOBACCO USE TO ADDRESS HEALTH ISSUES ARISING DUE TO TOBACCO CONSUMPTION, CBSE DEDICATED THE 'QUIT TOBACCO' CAMPAIGN TO COMMEMORATE THE 154TH BIRTH ANNIVERSARY OF MAHATMA GANDHI ON OCTOBER 2ND THIS YEAR</a:t>
            </a:r>
            <a:endParaRPr lang="en-US" sz="24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3" name="Picture 2"/>
          <p:cNvPicPr/>
          <p:nvPr/>
        </p:nvPicPr>
        <p:blipFill>
          <a:blip r:embed="rId1"/>
          <a:stretch>
            <a:fillRect/>
          </a:stretch>
        </p:blipFill>
        <p:spPr>
          <a:xfrm>
            <a:off x="2243455" y="3789045"/>
            <a:ext cx="4109720" cy="302768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descr="AS 1"/>
          <p:cNvPicPr>
            <a:picLocks noChangeAspect="1"/>
          </p:cNvPicPr>
          <p:nvPr/>
        </p:nvPicPr>
        <p:blipFill>
          <a:blip r:embed="rId1"/>
          <a:stretch>
            <a:fillRect/>
          </a:stretch>
        </p:blipFill>
        <p:spPr>
          <a:xfrm>
            <a:off x="0" y="0"/>
            <a:ext cx="4267200" cy="3605530"/>
          </a:xfrm>
          <a:prstGeom prst="rect">
            <a:avLst/>
          </a:prstGeom>
        </p:spPr>
      </p:pic>
      <p:pic>
        <p:nvPicPr>
          <p:cNvPr id="5" name="Picture 4" descr="AS 3"/>
          <p:cNvPicPr>
            <a:picLocks noChangeAspect="1"/>
          </p:cNvPicPr>
          <p:nvPr/>
        </p:nvPicPr>
        <p:blipFill>
          <a:blip r:embed="rId2"/>
          <a:stretch>
            <a:fillRect/>
          </a:stretch>
        </p:blipFill>
        <p:spPr>
          <a:xfrm>
            <a:off x="4267835" y="0"/>
            <a:ext cx="4876165" cy="3650615"/>
          </a:xfrm>
          <a:prstGeom prst="rect">
            <a:avLst/>
          </a:prstGeom>
        </p:spPr>
      </p:pic>
      <p:pic>
        <p:nvPicPr>
          <p:cNvPr id="6" name="Picture 5" descr="AS4"/>
          <p:cNvPicPr>
            <a:picLocks noChangeAspect="1"/>
          </p:cNvPicPr>
          <p:nvPr/>
        </p:nvPicPr>
        <p:blipFill>
          <a:blip r:embed="rId3"/>
          <a:stretch>
            <a:fillRect/>
          </a:stretch>
        </p:blipFill>
        <p:spPr>
          <a:xfrm>
            <a:off x="20320" y="3606165"/>
            <a:ext cx="3837940" cy="3251835"/>
          </a:xfrm>
          <a:prstGeom prst="rect">
            <a:avLst/>
          </a:prstGeom>
        </p:spPr>
      </p:pic>
      <p:pic>
        <p:nvPicPr>
          <p:cNvPr id="7" name="Picture 6" descr="AS"/>
          <p:cNvPicPr>
            <a:picLocks noChangeAspect="1"/>
          </p:cNvPicPr>
          <p:nvPr/>
        </p:nvPicPr>
        <p:blipFill>
          <a:blip r:embed="rId4"/>
          <a:stretch>
            <a:fillRect/>
          </a:stretch>
        </p:blipFill>
        <p:spPr>
          <a:xfrm>
            <a:off x="3691890" y="3606165"/>
            <a:ext cx="5495290" cy="32639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90805" y="97155"/>
            <a:ext cx="8989695" cy="6652260"/>
          </a:xfrm>
          <a:prstGeom prst="rect">
            <a:avLst/>
          </a:prstGeom>
          <a:noFill/>
        </p:spPr>
        <p:txBody>
          <a:bodyPr wrap="square" rtlCol="0" anchor="t">
            <a:noAutofit/>
          </a:bodyPr>
          <a:p>
            <a:pPr indent="0" algn="ctr">
              <a:buNone/>
            </a:pPr>
            <a:r>
              <a:rPr lang="en-US" sz="3600" i="1">
                <a:solidFill>
                  <a:srgbClr val="050505"/>
                </a:solidFill>
                <a:highlight>
                  <a:srgbClr val="FFFFFF"/>
                </a:highlight>
                <a:latin typeface="Times New Roman" panose="02020603050405020304" pitchFamily="18" charset="0"/>
                <a:cs typeface="Times New Roman" panose="02020603050405020304" pitchFamily="18" charset="0"/>
                <a:sym typeface="+mn-ea"/>
              </a:rPr>
              <a:t>CELEBRATION OF MENTAL HEALTH WEEK</a:t>
            </a:r>
            <a:endParaRPr lang="en-US" sz="3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rcRect l="3235"/>
          <a:stretch>
            <a:fillRect/>
          </a:stretch>
        </p:blipFill>
        <p:spPr>
          <a:xfrm>
            <a:off x="251460" y="765175"/>
            <a:ext cx="2778125" cy="2249170"/>
          </a:xfrm>
          <a:prstGeom prst="rect">
            <a:avLst/>
          </a:prstGeom>
          <a:noFill/>
          <a:ln w="9525">
            <a:noFill/>
          </a:ln>
        </p:spPr>
      </p:pic>
      <p:pic>
        <p:nvPicPr>
          <p:cNvPr id="213" name="image19.jpg"/>
          <p:cNvPicPr preferRelativeResize="0"/>
          <p:nvPr/>
        </p:nvPicPr>
        <p:blipFill>
          <a:blip r:embed="rId2"/>
          <a:srcRect t="13578"/>
          <a:stretch>
            <a:fillRect/>
          </a:stretch>
        </p:blipFill>
        <p:spPr>
          <a:xfrm>
            <a:off x="3029585" y="3014345"/>
            <a:ext cx="3147060" cy="2173605"/>
          </a:xfrm>
          <a:prstGeom prst="rect">
            <a:avLst/>
          </a:prstGeom>
        </p:spPr>
      </p:pic>
      <p:pic>
        <p:nvPicPr>
          <p:cNvPr id="214" name="image20.jpg"/>
          <p:cNvPicPr preferRelativeResize="0"/>
          <p:nvPr/>
        </p:nvPicPr>
        <p:blipFill>
          <a:blip r:embed="rId3"/>
          <a:srcRect/>
          <a:stretch>
            <a:fillRect/>
          </a:stretch>
        </p:blipFill>
        <p:spPr>
          <a:xfrm>
            <a:off x="6083935" y="5187950"/>
            <a:ext cx="3036570" cy="124587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67945" y="27305"/>
            <a:ext cx="8940165" cy="6764655"/>
          </a:xfrm>
          <a:prstGeom prst="rect">
            <a:avLst/>
          </a:prstGeom>
          <a:noFill/>
        </p:spPr>
        <p:txBody>
          <a:bodyPr wrap="square" rtlCol="0" anchor="t">
            <a:noAutofit/>
          </a:bodyPr>
          <a:p>
            <a:pPr indent="0" algn="ctr">
              <a:buNone/>
            </a:pPr>
            <a:r>
              <a:rPr lang="en-US" sz="4000" i="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Times New Roman" panose="02020603050405020304" pitchFamily="18" charset="0"/>
                <a:cs typeface="Times New Roman" panose="02020603050405020304" pitchFamily="18" charset="0"/>
                <a:sym typeface="+mn-ea"/>
              </a:rPr>
              <a:t>NIT-LIT LITERARY FEST</a:t>
            </a:r>
            <a:endParaRPr lang="en-US" sz="4000" i="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Times New Roman" panose="02020603050405020304" pitchFamily="18" charset="0"/>
              <a:cs typeface="Times New Roman" panose="02020603050405020304" pitchFamily="18" charset="0"/>
              <a:sym typeface="+mn-ea"/>
            </a:endParaRPr>
          </a:p>
        </p:txBody>
      </p:sp>
      <p:pic>
        <p:nvPicPr>
          <p:cNvPr id="3" name="Picture 2"/>
          <p:cNvPicPr/>
          <p:nvPr/>
        </p:nvPicPr>
        <p:blipFill>
          <a:blip r:embed="rId1"/>
          <a:srcRect t="4125" r="4776"/>
          <a:stretch>
            <a:fillRect/>
          </a:stretch>
        </p:blipFill>
        <p:spPr>
          <a:xfrm>
            <a:off x="909320" y="908685"/>
            <a:ext cx="7273925" cy="4930775"/>
          </a:xfrm>
          <a:prstGeom prst="rect">
            <a:avLst/>
          </a:prstGeom>
          <a:noFill/>
          <a:ln w="9525">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149860" y="93345"/>
            <a:ext cx="8957310" cy="6598285"/>
          </a:xfrm>
          <a:prstGeom prst="rect">
            <a:avLst/>
          </a:prstGeom>
          <a:noFill/>
        </p:spPr>
        <p:txBody>
          <a:bodyPr wrap="square" rtlCol="0" anchor="t">
            <a:noAutofit/>
          </a:bodyPr>
          <a:p>
            <a:pPr indent="0" algn="ctr">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r>
              <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rPr>
              <a:t>THE STUDENTS OF GRADES VI-XI OF NARULA PUBLIC SCHOOL, MOGRA PARTICIPATED IN AN ENLIGHTENING AND CULTURALLY ENRICHING EVENT, NIT-LIT FEST 2023 HELD AT NARULA INSTITUTE OF TECHNOLOGY, AGARPARA, ON 12TH OCTOBER, 2023. THIS INTER-INSTITUTE LITERARY FEST AIMED TO NURTURE CREATIVE MINDS, FOSTER COMMUNICATION SKILLS AND CONTRIBUTE TO THE PERSONALITY DEVELOPMENT OF YOUNG LEARNERS.</a:t>
            </a: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53975" y="63500"/>
            <a:ext cx="9149080" cy="6821170"/>
          </a:xfrm>
          <a:prstGeom prst="rect">
            <a:avLst/>
          </a:prstGeom>
          <a:noFill/>
        </p:spPr>
        <p:txBody>
          <a:bodyPr wrap="square" rtlCol="0" anchor="t">
            <a:noAutofit/>
          </a:bodyPr>
          <a:p>
            <a:pPr indent="0">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r>
              <a:rPr lang="en-US" sz="2800" i="1">
                <a:solidFill>
                  <a:srgbClr val="050505"/>
                </a:solidFill>
                <a:highlight>
                  <a:srgbClr val="FFFFFF"/>
                </a:highlight>
                <a:latin typeface="Times New Roman" panose="02020603050405020304" pitchFamily="18" charset="0"/>
                <a:cs typeface="Times New Roman" panose="02020603050405020304" pitchFamily="18" charset="0"/>
                <a:sym typeface="+mn-ea"/>
              </a:rPr>
              <a:t>SHARADIYA AGAMANI</a:t>
            </a:r>
            <a:endParaRPr lang="en-US" sz="2800" b="0" i="1">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i="1">
                <a:solidFill>
                  <a:srgbClr val="050505"/>
                </a:solidFill>
                <a:highlight>
                  <a:srgbClr val="FFFFFF"/>
                </a:highlight>
                <a:latin typeface="Times New Roman" panose="02020603050405020304" pitchFamily="18" charset="0"/>
                <a:cs typeface="Times New Roman" panose="02020603050405020304" pitchFamily="18" charset="0"/>
                <a:sym typeface="+mn-ea"/>
              </a:rPr>
              <a:t>AS DURGA PUJA IS CELEBRATED TO MARK THE VICTORY OF GODDESS DURGA OVER THE DEMON KING MAHISHASURA, </a:t>
            </a:r>
            <a:r>
              <a:rPr lang="en-US" i="1">
                <a:solidFill>
                  <a:srgbClr val="050505"/>
                </a:solidFill>
                <a:highlight>
                  <a:srgbClr val="FFFFFF"/>
                </a:highlight>
                <a:latin typeface="Times New Roman" panose="02020603050405020304" pitchFamily="18" charset="0"/>
                <a:cs typeface="Times New Roman" panose="02020603050405020304" pitchFamily="18" charset="0"/>
                <a:sym typeface="+mn-ea"/>
              </a:rPr>
              <a:t>THE STUDENTS OF NARULA PUBLIC SCHOOL CELEBRATED AGOMONI OF GODDESS DURGA TODAY WITH GREAT ENTHUSIASM AND REVELLED IN THE PERFORMANCES STAGED BY THEIR PEERS TO REMINISCE THE STRENGTH. </a:t>
            </a: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descr="AGAMANI 1"/>
          <p:cNvPicPr>
            <a:picLocks noChangeAspect="1"/>
          </p:cNvPicPr>
          <p:nvPr/>
        </p:nvPicPr>
        <p:blipFill>
          <a:blip r:embed="rId1"/>
          <a:stretch>
            <a:fillRect/>
          </a:stretch>
        </p:blipFill>
        <p:spPr>
          <a:xfrm>
            <a:off x="6156325" y="4005580"/>
            <a:ext cx="2938780" cy="2769870"/>
          </a:xfrm>
          <a:prstGeom prst="rect">
            <a:avLst/>
          </a:prstGeom>
        </p:spPr>
      </p:pic>
      <p:pic>
        <p:nvPicPr>
          <p:cNvPr id="6" name="Picture 5" descr="AGAMANI 2"/>
          <p:cNvPicPr>
            <a:picLocks noChangeAspect="1"/>
          </p:cNvPicPr>
          <p:nvPr/>
        </p:nvPicPr>
        <p:blipFill>
          <a:blip r:embed="rId2"/>
          <a:stretch>
            <a:fillRect/>
          </a:stretch>
        </p:blipFill>
        <p:spPr>
          <a:xfrm>
            <a:off x="13970" y="3807460"/>
            <a:ext cx="2639060" cy="3050540"/>
          </a:xfrm>
          <a:prstGeom prst="rect">
            <a:avLst/>
          </a:prstGeom>
        </p:spPr>
      </p:pic>
      <p:pic>
        <p:nvPicPr>
          <p:cNvPr id="7" name="Picture 6"/>
          <p:cNvPicPr/>
          <p:nvPr/>
        </p:nvPicPr>
        <p:blipFill>
          <a:blip r:embed="rId3"/>
          <a:stretch>
            <a:fillRect/>
          </a:stretch>
        </p:blipFill>
        <p:spPr>
          <a:xfrm>
            <a:off x="2700020" y="3807460"/>
            <a:ext cx="2980055" cy="3001010"/>
          </a:xfrm>
          <a:prstGeom prst="rect">
            <a:avLst/>
          </a:prstGeom>
          <a:noFill/>
          <a:ln w="9525">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224155" y="193040"/>
            <a:ext cx="8602980" cy="6290945"/>
          </a:xfrm>
          <a:prstGeom prst="rect">
            <a:avLst/>
          </a:prstGeom>
          <a:noFill/>
        </p:spPr>
        <p:txBody>
          <a:bodyPr wrap="square" rtlCol="0" anchor="t">
            <a:noAutofit/>
          </a:bodyPr>
          <a:p>
            <a:pPr indent="0" algn="ctr">
              <a:buNone/>
            </a:pPr>
            <a:r>
              <a:rPr lang="en-US" sz="3200" b="1">
                <a:solidFill>
                  <a:srgbClr val="050505"/>
                </a:solidFill>
                <a:highlight>
                  <a:srgbClr val="FFFFFF"/>
                </a:highlight>
                <a:latin typeface="Times New Roman" panose="02020603050405020304" pitchFamily="18" charset="0"/>
                <a:cs typeface="Times New Roman" panose="02020603050405020304" pitchFamily="18" charset="0"/>
                <a:sym typeface="+mn-ea"/>
              </a:rPr>
              <a:t>UNITY RUN ON RASHTRIYA EKTA DIWAS</a:t>
            </a:r>
            <a:endParaRPr lang="en-US" sz="3200" b="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tretch>
            <a:fillRect/>
          </a:stretch>
        </p:blipFill>
        <p:spPr>
          <a:xfrm>
            <a:off x="1187450" y="810895"/>
            <a:ext cx="6265545" cy="3179445"/>
          </a:xfrm>
          <a:prstGeom prst="rect">
            <a:avLst/>
          </a:prstGeom>
          <a:noFill/>
          <a:ln w="9525">
            <a:noFill/>
          </a:ln>
        </p:spPr>
      </p:pic>
      <p:pic>
        <p:nvPicPr>
          <p:cNvPr id="197" name="image11.jpg"/>
          <p:cNvPicPr preferRelativeResize="0"/>
          <p:nvPr/>
        </p:nvPicPr>
        <p:blipFill>
          <a:blip r:embed="rId2"/>
          <a:srcRect/>
          <a:stretch>
            <a:fillRect/>
          </a:stretch>
        </p:blipFill>
        <p:spPr>
          <a:xfrm>
            <a:off x="1403985" y="4005580"/>
            <a:ext cx="6585585" cy="264541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205105" y="173355"/>
            <a:ext cx="8858885" cy="6558280"/>
          </a:xfrm>
          <a:prstGeom prst="rect">
            <a:avLst/>
          </a:prstGeom>
          <a:noFill/>
        </p:spPr>
        <p:txBody>
          <a:bodyPr wrap="square" rtlCol="0" anchor="t">
            <a:noAutofit/>
          </a:bodyPr>
          <a:p>
            <a:pPr algn="ctr"/>
            <a:r>
              <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rPr>
              <a:t>DIWALI CELEBRATION</a:t>
            </a: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tretch>
            <a:fillRect/>
          </a:stretch>
        </p:blipFill>
        <p:spPr>
          <a:xfrm>
            <a:off x="1457325" y="1139190"/>
            <a:ext cx="5401945" cy="3398520"/>
          </a:xfrm>
          <a:prstGeom prst="rect">
            <a:avLst/>
          </a:prstGeom>
          <a:noFill/>
          <a:ln w="9525">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35560" y="71120"/>
            <a:ext cx="9002395" cy="6681470"/>
          </a:xfrm>
          <a:prstGeom prst="rect">
            <a:avLst/>
          </a:prstGeom>
          <a:noFill/>
        </p:spPr>
        <p:txBody>
          <a:bodyPr wrap="square" rtlCol="0" anchor="t">
            <a:noAutofit/>
          </a:bodyPr>
          <a:p>
            <a:pPr indent="0" algn="ctr">
              <a:buNone/>
            </a:pPr>
            <a:r>
              <a:rPr lang="en-US" sz="4000" i="1">
                <a:solidFill>
                  <a:srgbClr val="050505"/>
                </a:solidFill>
                <a:highlight>
                  <a:srgbClr val="FFFFFF"/>
                </a:highlight>
                <a:latin typeface="Times New Roman" panose="02020603050405020304" pitchFamily="18" charset="0"/>
                <a:cs typeface="Times New Roman" panose="02020603050405020304" pitchFamily="18" charset="0"/>
                <a:sym typeface="+mn-ea"/>
              </a:rPr>
              <a:t>INVESTITURE CEREMONY</a:t>
            </a:r>
            <a:endParaRPr lang="en-US" sz="1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rcRect l="5895" t="23093" r="11546" b="7593"/>
          <a:stretch>
            <a:fillRect/>
          </a:stretch>
        </p:blipFill>
        <p:spPr>
          <a:xfrm>
            <a:off x="1281430" y="1485265"/>
            <a:ext cx="6686550" cy="3975100"/>
          </a:xfrm>
          <a:prstGeom prst="rect">
            <a:avLst/>
          </a:prstGeom>
          <a:noFill/>
          <a:ln w="9525">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67945" y="78105"/>
            <a:ext cx="9009380" cy="6610350"/>
          </a:xfrm>
          <a:prstGeom prst="rect">
            <a:avLst/>
          </a:prstGeom>
          <a:noFill/>
        </p:spPr>
        <p:txBody>
          <a:bodyPr wrap="square" rtlCol="0" anchor="t">
            <a:noAutofit/>
          </a:bodyPr>
          <a:p>
            <a:pPr indent="0" algn="ctr">
              <a:buNone/>
            </a:pPr>
            <a:r>
              <a:rPr lang="en-US" sz="2800" i="1">
                <a:solidFill>
                  <a:srgbClr val="050505"/>
                </a:solidFill>
                <a:highlight>
                  <a:srgbClr val="FFFFFF"/>
                </a:highlight>
                <a:latin typeface="Times New Roman" panose="02020603050405020304" pitchFamily="18" charset="0"/>
                <a:cs typeface="Times New Roman" panose="02020603050405020304" pitchFamily="18" charset="0"/>
                <a:sym typeface="+mn-ea"/>
              </a:rPr>
              <a:t>CELEBRATION OF THE CONSTITUTION DAY</a:t>
            </a:r>
            <a:endParaRPr lang="en-US" sz="28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28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28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28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r>
              <a:rPr lang="en-US" i="1">
                <a:solidFill>
                  <a:srgbClr val="050505"/>
                </a:solidFill>
                <a:highlight>
                  <a:srgbClr val="FFFFFF"/>
                </a:highlight>
                <a:latin typeface="Times New Roman" panose="02020603050405020304" pitchFamily="18" charset="0"/>
                <a:cs typeface="Times New Roman" panose="02020603050405020304" pitchFamily="18" charset="0"/>
                <a:sym typeface="+mn-ea"/>
              </a:rPr>
              <a:t>THE STUDENTS OF NARULA PUBLIC SCHOOL, MOGRA PARTICIPATED IN A NUMBER OF ACTIVITIES TO CELEBRATE ‘CONSTITUTION DAY’ FOR HIGHLIGHTING AND REITERATING THE VALUES AND PRINCIPLES ENSHRINED IN THE CONSTITUTION.</a:t>
            </a:r>
            <a:endParaRPr lang="en-US" b="0" i="1">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indent="0" algn="ctr">
              <a:buNone/>
            </a:pPr>
            <a:endParaRPr lang="en-US"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3" name="Picture 2"/>
          <p:cNvPicPr/>
          <p:nvPr/>
        </p:nvPicPr>
        <p:blipFill>
          <a:blip r:embed="rId1"/>
          <a:stretch>
            <a:fillRect/>
          </a:stretch>
        </p:blipFill>
        <p:spPr>
          <a:xfrm>
            <a:off x="2663825" y="692785"/>
            <a:ext cx="4153535" cy="2486025"/>
          </a:xfrm>
          <a:prstGeom prst="rect">
            <a:avLst/>
          </a:prstGeom>
          <a:noFill/>
          <a:ln w="9525">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p:nvPr/>
        </p:nvPicPr>
        <p:blipFill>
          <a:blip r:embed="rId1"/>
          <a:stretch>
            <a:fillRect/>
          </a:stretch>
        </p:blipFill>
        <p:spPr>
          <a:xfrm>
            <a:off x="2199640" y="405130"/>
            <a:ext cx="5319395" cy="2467610"/>
          </a:xfrm>
          <a:prstGeom prst="rect">
            <a:avLst/>
          </a:prstGeom>
          <a:noFill/>
          <a:ln w="9525">
            <a:noFill/>
          </a:ln>
        </p:spPr>
      </p:pic>
      <p:sp>
        <p:nvSpPr>
          <p:cNvPr id="2" name="Text Box 1"/>
          <p:cNvSpPr txBox="1"/>
          <p:nvPr/>
        </p:nvSpPr>
        <p:spPr>
          <a:xfrm>
            <a:off x="227330" y="2844800"/>
            <a:ext cx="8582025" cy="3869055"/>
          </a:xfrm>
          <a:prstGeom prst="rect">
            <a:avLst/>
          </a:prstGeom>
          <a:noFill/>
        </p:spPr>
        <p:txBody>
          <a:bodyPr wrap="square" rtlCol="0" anchor="t">
            <a:noAutofit/>
          </a:bodyPr>
          <a:p>
            <a:pPr algn="ctr"/>
            <a:r>
              <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rPr>
              <a:t>CBSE EXPRESSION SERIES 3.0</a:t>
            </a:r>
            <a:endParaRPr lang="en-US" sz="2000" b="0" i="1">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r>
              <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rPr>
              <a:t>THE STUDENTS OF NARULA PUBLIC SCHOOL PARTICIPATED IN THE 3RD EXPRESSION SERIES FOR THE ACADEMIC SESSION 2023-24, ORGANIZED BY CBSE ON THE THEME ‘DISASTER RISK RESILIENCE &amp; REDUCTION: ROLE OF CITIZEN. THE STUDENTS WERE SEGREGATED INTO THREE CLASS CATEGORIES AND EACH CATEGORY WAS ASSIGNED SEPARATE TOPICS TO PORTRAY THEIR IMAGINATIONS BY VARIOUS MEDIUMS, NAMELY, WRITING AN ESSAY, PAINTING OR WRITING A POEM.</a:t>
            </a:r>
            <a:endParaRPr lang="en-US" sz="20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31445" y="123190"/>
            <a:ext cx="8916670" cy="6661785"/>
          </a:xfrm>
          <a:prstGeom prst="rect">
            <a:avLst/>
          </a:prstGeom>
          <a:noFill/>
          <a:ln w="9525">
            <a:noFill/>
          </a:ln>
        </p:spPr>
        <p:txBody>
          <a:bodyPr>
            <a:noAutofit/>
          </a:bodyPr>
          <a:p>
            <a:pPr indent="0" algn="ctr"/>
            <a:r>
              <a:rPr lang="en-US" b="0" i="1">
                <a:solidFill>
                  <a:srgbClr val="050505"/>
                </a:solidFill>
                <a:highlight>
                  <a:srgbClr val="FFFFFF"/>
                </a:highlight>
                <a:latin typeface="Times New Roman" panose="02020603050405020304" pitchFamily="18" charset="0"/>
              </a:rPr>
              <a:t>CELEBRATION OF BHARATIYA BHASA UTSAV</a:t>
            </a:r>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r>
              <a:rPr lang="en-US" b="0" i="1">
                <a:solidFill>
                  <a:srgbClr val="050505"/>
                </a:solidFill>
                <a:highlight>
                  <a:srgbClr val="FFFFFF"/>
                </a:highlight>
                <a:latin typeface="Times New Roman" panose="02020603050405020304" pitchFamily="18" charset="0"/>
              </a:rPr>
              <a:t>S</a:t>
            </a:r>
            <a:r>
              <a:rPr lang="en-US" sz="1600" b="0" i="1">
                <a:solidFill>
                  <a:srgbClr val="050505"/>
                </a:solidFill>
                <a:highlight>
                  <a:srgbClr val="FFFFFF"/>
                </a:highlight>
                <a:latin typeface="Times New Roman" panose="02020603050405020304" pitchFamily="18" charset="0"/>
              </a:rPr>
              <a:t>TUDENTS OF NARULA PUBLIC SCHOOL PARTICIPATED IN MUSIC, DANCE, RECITATION, AND OTHER ARTISTIC PERFORMANCES IN ACCORDANCE WITH THE MOE, GOVT. OF INDIA'S DECISION TO CELEBRATE THE BIRTH ANNIVERSARY OF MAHAKAVI SUBRAMANIA BHARATI AS BHARATIYA BHASHA USTAV</a:t>
            </a:r>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r>
              <a:rPr lang="en-US" sz="1600" b="0" i="1">
                <a:solidFill>
                  <a:srgbClr val="050505"/>
                </a:solidFill>
                <a:highlight>
                  <a:srgbClr val="FFFFFF"/>
                </a:highlight>
                <a:latin typeface="Times New Roman" panose="02020603050405020304" pitchFamily="18" charset="0"/>
              </a:rPr>
              <a:t>SPECIAL SCREENING OF A MOVIE</a:t>
            </a:r>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a:p>
            <a:pPr indent="0"/>
            <a:endParaRPr lang="en-US" sz="1600" b="0" i="1">
              <a:solidFill>
                <a:srgbClr val="050505"/>
              </a:solidFill>
              <a:highlight>
                <a:srgbClr val="FFFFFF"/>
              </a:highlight>
              <a:latin typeface="Times New Roman" panose="02020603050405020304" pitchFamily="18" charset="0"/>
            </a:endParaRPr>
          </a:p>
        </p:txBody>
      </p:sp>
      <p:pic>
        <p:nvPicPr>
          <p:cNvPr id="243" name="image42.jpg"/>
          <p:cNvPicPr preferRelativeResize="0"/>
          <p:nvPr/>
        </p:nvPicPr>
        <p:blipFill>
          <a:blip r:embed="rId1"/>
          <a:srcRect/>
          <a:stretch>
            <a:fillRect/>
          </a:stretch>
        </p:blipFill>
        <p:spPr>
          <a:xfrm>
            <a:off x="971550" y="1772920"/>
            <a:ext cx="3267710" cy="1934845"/>
          </a:xfrm>
          <a:prstGeom prst="rect">
            <a:avLst/>
          </a:prstGeom>
        </p:spPr>
      </p:pic>
      <p:pic>
        <p:nvPicPr>
          <p:cNvPr id="244" name="image45.jpg"/>
          <p:cNvPicPr preferRelativeResize="0"/>
          <p:nvPr/>
        </p:nvPicPr>
        <p:blipFill>
          <a:blip r:embed="rId2"/>
          <a:srcRect/>
          <a:stretch>
            <a:fillRect/>
          </a:stretch>
        </p:blipFill>
        <p:spPr>
          <a:xfrm>
            <a:off x="4932045" y="1988820"/>
            <a:ext cx="3483610" cy="1790700"/>
          </a:xfrm>
          <a:prstGeom prst="rect">
            <a:avLst/>
          </a:prstGeom>
        </p:spPr>
      </p:pic>
      <p:pic>
        <p:nvPicPr>
          <p:cNvPr id="246" name="image50.jpg"/>
          <p:cNvPicPr preferRelativeResize="0"/>
          <p:nvPr/>
        </p:nvPicPr>
        <p:blipFill>
          <a:blip r:embed="rId3"/>
          <a:srcRect/>
          <a:stretch>
            <a:fillRect/>
          </a:stretch>
        </p:blipFill>
        <p:spPr>
          <a:xfrm>
            <a:off x="3556000" y="4077335"/>
            <a:ext cx="5457190" cy="27330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AS6"/>
          <p:cNvPicPr>
            <a:picLocks noChangeAspect="1"/>
          </p:cNvPicPr>
          <p:nvPr/>
        </p:nvPicPr>
        <p:blipFill>
          <a:blip r:embed="rId1"/>
          <a:stretch>
            <a:fillRect/>
          </a:stretch>
        </p:blipFill>
        <p:spPr>
          <a:xfrm>
            <a:off x="0" y="-27305"/>
            <a:ext cx="4598670" cy="3472180"/>
          </a:xfrm>
          <a:prstGeom prst="rect">
            <a:avLst/>
          </a:prstGeom>
        </p:spPr>
      </p:pic>
      <p:pic>
        <p:nvPicPr>
          <p:cNvPr id="3" name="Picture 2" descr="AS8"/>
          <p:cNvPicPr>
            <a:picLocks noChangeAspect="1"/>
          </p:cNvPicPr>
          <p:nvPr/>
        </p:nvPicPr>
        <p:blipFill>
          <a:blip r:embed="rId2"/>
          <a:stretch>
            <a:fillRect/>
          </a:stretch>
        </p:blipFill>
        <p:spPr>
          <a:xfrm>
            <a:off x="4599305" y="0"/>
            <a:ext cx="4544695" cy="3489960"/>
          </a:xfrm>
          <a:prstGeom prst="rect">
            <a:avLst/>
          </a:prstGeom>
        </p:spPr>
      </p:pic>
      <p:pic>
        <p:nvPicPr>
          <p:cNvPr id="4" name="Picture 3" descr="AS2"/>
          <p:cNvPicPr>
            <a:picLocks noChangeAspect="1"/>
          </p:cNvPicPr>
          <p:nvPr/>
        </p:nvPicPr>
        <p:blipFill>
          <a:blip r:embed="rId3"/>
          <a:stretch>
            <a:fillRect/>
          </a:stretch>
        </p:blipFill>
        <p:spPr>
          <a:xfrm>
            <a:off x="12700" y="3444240"/>
            <a:ext cx="9166225" cy="342773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6050" y="69215"/>
            <a:ext cx="8868410" cy="6694805"/>
          </a:xfrm>
          <a:prstGeom prst="rect">
            <a:avLst/>
          </a:prstGeom>
          <a:noFill/>
          <a:ln w="9525">
            <a:noFill/>
          </a:ln>
        </p:spPr>
        <p:txBody>
          <a:bodyPr>
            <a:noAutofit/>
          </a:bodyPr>
          <a:p>
            <a:pPr indent="0" algn="ctr"/>
            <a:r>
              <a:rPr lang="en-US" sz="3000" b="0" i="1">
                <a:solidFill>
                  <a:srgbClr val="050505"/>
                </a:solidFill>
                <a:highlight>
                  <a:srgbClr val="FFFFFF"/>
                </a:highlight>
                <a:latin typeface="Times New Roman" panose="02020603050405020304" pitchFamily="18" charset="0"/>
              </a:rPr>
              <a:t>CELEBRATION OF CHRISTMAS EVE AND WINTER CARNIVAL</a:t>
            </a:r>
            <a:endParaRPr lang="en-US" sz="3000" b="0" i="1">
              <a:solidFill>
                <a:srgbClr val="050505"/>
              </a:solidFill>
              <a:highlight>
                <a:srgbClr val="FFFFFF"/>
              </a:highlight>
              <a:latin typeface="Times New Roman" panose="02020603050405020304" pitchFamily="18" charset="0"/>
            </a:endParaRPr>
          </a:p>
          <a:p>
            <a:pPr indent="0" algn="ctr"/>
            <a:endParaRPr lang="en-US" sz="3000" b="0" i="1">
              <a:solidFill>
                <a:srgbClr val="050505"/>
              </a:solidFill>
              <a:highlight>
                <a:srgbClr val="FFFFFF"/>
              </a:highlight>
              <a:latin typeface="Times New Roman" panose="02020603050405020304" pitchFamily="18" charset="0"/>
            </a:endParaRPr>
          </a:p>
        </p:txBody>
      </p:sp>
      <p:pic>
        <p:nvPicPr>
          <p:cNvPr id="251" name="image53.jpg"/>
          <p:cNvPicPr preferRelativeResize="0"/>
          <p:nvPr/>
        </p:nvPicPr>
        <p:blipFill>
          <a:blip r:embed="rId1"/>
          <a:srcRect/>
          <a:stretch>
            <a:fillRect/>
          </a:stretch>
        </p:blipFill>
        <p:spPr>
          <a:xfrm>
            <a:off x="1764030" y="1341120"/>
            <a:ext cx="5349875" cy="207708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54" name="image61.jpg"/>
          <p:cNvPicPr preferRelativeResize="0"/>
          <p:nvPr/>
        </p:nvPicPr>
        <p:blipFill>
          <a:blip r:embed="rId1"/>
          <a:srcRect/>
          <a:stretch>
            <a:fillRect/>
          </a:stretch>
        </p:blipFill>
        <p:spPr>
          <a:xfrm>
            <a:off x="2195830" y="2853055"/>
            <a:ext cx="4572000" cy="2059940"/>
          </a:xfrm>
          <a:prstGeom prst="rect">
            <a:avLst/>
          </a:prstGeom>
        </p:spPr>
      </p:pic>
      <p:sp>
        <p:nvSpPr>
          <p:cNvPr id="100" name="Text Box 99"/>
          <p:cNvSpPr txBox="1"/>
          <p:nvPr/>
        </p:nvSpPr>
        <p:spPr>
          <a:xfrm>
            <a:off x="50800" y="127635"/>
            <a:ext cx="9106535" cy="6674485"/>
          </a:xfrm>
          <a:prstGeom prst="rect">
            <a:avLst/>
          </a:prstGeom>
          <a:noFill/>
          <a:ln w="9525">
            <a:noFill/>
          </a:ln>
        </p:spPr>
        <p:txBody>
          <a:bodyPr>
            <a:noAutofit/>
          </a:bodyPr>
          <a:p>
            <a:pPr indent="0" algn="ctr"/>
            <a:r>
              <a:rPr lang="en-US" sz="3200" b="0">
                <a:solidFill>
                  <a:srgbClr val="050505"/>
                </a:solidFill>
                <a:highlight>
                  <a:srgbClr val="FFFFFF"/>
                </a:highlight>
                <a:latin typeface="Times New Roman" panose="02020603050405020304" pitchFamily="18" charset="0"/>
              </a:rPr>
              <a:t>CBSE SAHODAYA SPORTS MEET</a:t>
            </a:r>
            <a:endParaRPr lang="en-US" sz="3200" b="0">
              <a:solidFill>
                <a:srgbClr val="050505"/>
              </a:solidFill>
              <a:highlight>
                <a:srgbClr val="FFFFFF"/>
              </a:highlight>
              <a:latin typeface="Times New Roman" panose="02020603050405020304" pitchFamily="18" charset="0"/>
            </a:endParaRPr>
          </a:p>
          <a:p>
            <a:pPr indent="0" algn="ctr"/>
            <a:endParaRPr lang="en-US" sz="3200" b="0">
              <a:solidFill>
                <a:srgbClr val="050505"/>
              </a:solidFill>
              <a:highlight>
                <a:srgbClr val="FFFFFF"/>
              </a:highlight>
              <a:latin typeface="Times New Roman" panose="02020603050405020304" pitchFamily="18" charset="0"/>
            </a:endParaRPr>
          </a:p>
          <a:p>
            <a:pPr indent="0" algn="ctr"/>
            <a:r>
              <a:rPr lang="en-US" sz="2000" b="0">
                <a:solidFill>
                  <a:srgbClr val="050505"/>
                </a:solidFill>
                <a:highlight>
                  <a:srgbClr val="FFFFFF"/>
                </a:highlight>
                <a:latin typeface="Times New Roman" panose="02020603050405020304" pitchFamily="18" charset="0"/>
              </a:rPr>
              <a:t>STUDENTS OF NPS HAVE PARTICIPATED ON CBSE SAHODAYA SCHOOL COMPLEX SPORTS MEET AT ASIAN INTERNATIONAL SCHOOL.</a:t>
            </a:r>
            <a:endParaRPr lang="en-US" sz="2000" b="0">
              <a:solidFill>
                <a:srgbClr val="050505"/>
              </a:solidFill>
              <a:highlight>
                <a:srgbClr val="FFFFFF"/>
              </a:highlight>
              <a:latin typeface="Times New Roman" panose="02020603050405020304"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SP 1"/>
          <p:cNvPicPr>
            <a:picLocks noChangeAspect="1"/>
          </p:cNvPicPr>
          <p:nvPr/>
        </p:nvPicPr>
        <p:blipFill>
          <a:blip r:embed="rId1"/>
          <a:stretch>
            <a:fillRect/>
          </a:stretch>
        </p:blipFill>
        <p:spPr>
          <a:xfrm>
            <a:off x="86360" y="3213100"/>
            <a:ext cx="3960495" cy="3324860"/>
          </a:xfrm>
          <a:prstGeom prst="rect">
            <a:avLst/>
          </a:prstGeom>
        </p:spPr>
      </p:pic>
      <p:pic>
        <p:nvPicPr>
          <p:cNvPr id="3" name="Picture 2" descr="SP -2"/>
          <p:cNvPicPr>
            <a:picLocks noChangeAspect="1"/>
          </p:cNvPicPr>
          <p:nvPr/>
        </p:nvPicPr>
        <p:blipFill>
          <a:blip r:embed="rId2"/>
          <a:stretch>
            <a:fillRect/>
          </a:stretch>
        </p:blipFill>
        <p:spPr>
          <a:xfrm>
            <a:off x="86360" y="260985"/>
            <a:ext cx="3932555" cy="2738120"/>
          </a:xfrm>
          <a:prstGeom prst="rect">
            <a:avLst/>
          </a:prstGeom>
        </p:spPr>
      </p:pic>
      <p:pic>
        <p:nvPicPr>
          <p:cNvPr id="4" name="Picture 3" descr="SP 3"/>
          <p:cNvPicPr>
            <a:picLocks noChangeAspect="1"/>
          </p:cNvPicPr>
          <p:nvPr/>
        </p:nvPicPr>
        <p:blipFill>
          <a:blip r:embed="rId3"/>
          <a:stretch>
            <a:fillRect/>
          </a:stretch>
        </p:blipFill>
        <p:spPr>
          <a:xfrm>
            <a:off x="4211955" y="260985"/>
            <a:ext cx="4787900" cy="627761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248285" y="128905"/>
            <a:ext cx="8679180" cy="6551295"/>
          </a:xfrm>
          <a:prstGeom prst="rect">
            <a:avLst/>
          </a:prstGeom>
          <a:noFill/>
          <a:ln w="9525">
            <a:noFill/>
          </a:ln>
        </p:spPr>
        <p:txBody>
          <a:bodyPr>
            <a:noAutofit/>
          </a:bodyPr>
          <a:p>
            <a:pPr indent="0"/>
            <a:endParaRPr lang="en-US" b="0" i="1">
              <a:ln w="15875">
                <a:solidFill>
                  <a:schemeClr val="accent1"/>
                </a:solidFill>
              </a:ln>
              <a:noFill/>
              <a:effectLst/>
              <a:highlight>
                <a:srgbClr val="FFFFFF"/>
              </a:highlight>
              <a:latin typeface="Times New Roman" panose="02020603050405020304" pitchFamily="18" charset="0"/>
            </a:endParaRPr>
          </a:p>
          <a:p>
            <a:pPr indent="0" algn="l"/>
            <a:r>
              <a:rPr lang="en-US" b="0" i="1">
                <a:ln w="15875">
                  <a:solidFill>
                    <a:schemeClr val="accent1"/>
                  </a:solidFill>
                </a:ln>
                <a:noFill/>
                <a:effectLst/>
                <a:highlight>
                  <a:srgbClr val="FFFFFF"/>
                </a:highlight>
                <a:latin typeface="Times New Roman" panose="02020603050405020304" pitchFamily="18" charset="0"/>
              </a:rPr>
              <a:t>                                  </a:t>
            </a:r>
            <a:r>
              <a:rPr lang="en-US" sz="2800" b="0" i="1">
                <a:ln w="15875">
                  <a:solidFill>
                    <a:schemeClr val="accent1"/>
                  </a:solidFill>
                </a:ln>
                <a:noFill/>
                <a:effectLst/>
                <a:highlight>
                  <a:srgbClr val="FFFFFF"/>
                </a:highlight>
                <a:latin typeface="Times New Roman" panose="02020603050405020304" pitchFamily="18" charset="0"/>
              </a:rPr>
              <a:t>JIS INTERSCHOOL SPORTS MEET</a:t>
            </a:r>
            <a:endParaRPr lang="en-US" b="0" i="1">
              <a:ln w="15875">
                <a:solidFill>
                  <a:schemeClr val="accent1"/>
                </a:solidFill>
              </a:ln>
              <a:noFill/>
              <a:effectLst/>
              <a:highlight>
                <a:srgbClr val="FFFFFF"/>
              </a:highlight>
              <a:latin typeface="Times New Roman" panose="02020603050405020304" pitchFamily="18" charset="0"/>
            </a:endParaRPr>
          </a:p>
          <a:p>
            <a:pPr indent="0"/>
            <a:endParaRPr lang="en-US" b="0" i="1">
              <a:ln w="15875">
                <a:solidFill>
                  <a:schemeClr val="accent1"/>
                </a:solidFill>
              </a:ln>
              <a:noFill/>
              <a:effectLst/>
              <a:highlight>
                <a:srgbClr val="FFFFFF"/>
              </a:highlight>
              <a:latin typeface="Times New Roman" panose="02020603050405020304" pitchFamily="18" charset="0"/>
            </a:endParaRPr>
          </a:p>
          <a:p>
            <a:pPr indent="0"/>
            <a:r>
              <a:rPr lang="en-US" b="0" i="1">
                <a:ln w="15875">
                  <a:solidFill>
                    <a:schemeClr val="accent1"/>
                  </a:solidFill>
                </a:ln>
                <a:noFill/>
                <a:effectLst/>
                <a:highlight>
                  <a:srgbClr val="FFFFFF"/>
                </a:highlight>
                <a:latin typeface="Times New Roman" panose="02020603050405020304" pitchFamily="18" charset="0"/>
              </a:rPr>
              <a:t>THE STUDENTS OF NARULA PUBLIC SCHOOL PARTICIPATED IN THE 1ST JIS INTER-SCHOOL’S ATHLETICS MEET TODAY AT THE GITANJALI STADIUM, KOLKATA ORGANISED BY JIS GROUP.</a:t>
            </a:r>
            <a:endParaRPr lang="en-US" b="0" i="1">
              <a:ln w="15875">
                <a:solidFill>
                  <a:schemeClr val="accent1"/>
                </a:solidFill>
              </a:ln>
              <a:noFill/>
              <a:effectLst/>
              <a:highlight>
                <a:srgbClr val="FFFFFF"/>
              </a:highlight>
              <a:latin typeface="Times New Roman" panose="02020603050405020304" pitchFamily="18" charset="0"/>
            </a:endParaRPr>
          </a:p>
        </p:txBody>
      </p:sp>
      <p:pic>
        <p:nvPicPr>
          <p:cNvPr id="239" name="image41.jpg"/>
          <p:cNvPicPr preferRelativeResize="0"/>
          <p:nvPr/>
        </p:nvPicPr>
        <p:blipFill>
          <a:blip r:embed="rId1"/>
          <a:srcRect/>
          <a:stretch>
            <a:fillRect/>
          </a:stretch>
        </p:blipFill>
        <p:spPr>
          <a:xfrm>
            <a:off x="29845" y="2014855"/>
            <a:ext cx="8879840" cy="4384675"/>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71120" y="109220"/>
            <a:ext cx="8977630" cy="6631940"/>
          </a:xfrm>
          <a:prstGeom prst="rect">
            <a:avLst/>
          </a:prstGeom>
          <a:noFill/>
          <a:ln w="9525">
            <a:noFill/>
          </a:ln>
        </p:spPr>
        <p:txBody>
          <a:bodyPr>
            <a:noAutofit/>
          </a:bodyPr>
          <a:p>
            <a:pPr indent="0" algn="l"/>
            <a:r>
              <a:rPr lang="en-US" b="0" i="1">
                <a:solidFill>
                  <a:srgbClr val="050505"/>
                </a:solidFill>
                <a:highlight>
                  <a:srgbClr val="FFFFFF"/>
                </a:highlight>
                <a:latin typeface="Times New Roman" panose="02020603050405020304" pitchFamily="18" charset="0"/>
              </a:rPr>
              <a:t>                                                   </a:t>
            </a:r>
            <a:r>
              <a:rPr lang="en-US" sz="2800" b="1">
                <a:solidFill>
                  <a:srgbClr val="050505"/>
                </a:solidFill>
                <a:highlight>
                  <a:srgbClr val="FFFFFF"/>
                </a:highlight>
                <a:latin typeface="Times New Roman" panose="02020603050405020304" pitchFamily="18" charset="0"/>
              </a:rPr>
              <a:t>PARIKSHA PE CHARCHA</a:t>
            </a:r>
            <a:endParaRPr lang="en-US" b="1">
              <a:solidFill>
                <a:srgbClr val="050505"/>
              </a:solidFill>
              <a:highlight>
                <a:srgbClr val="FFFFFF"/>
              </a:highlight>
              <a:latin typeface="Times New Roman" panose="02020603050405020304" pitchFamily="18" charset="0"/>
            </a:endParaRPr>
          </a:p>
          <a:p>
            <a:pPr indent="0" algn="l"/>
            <a:endParaRPr lang="en-US" b="0" i="1">
              <a:solidFill>
                <a:srgbClr val="050505"/>
              </a:solidFill>
              <a:highlight>
                <a:srgbClr val="FFFFFF"/>
              </a:highlight>
              <a:latin typeface="Times New Roman" panose="02020603050405020304" pitchFamily="18" charset="0"/>
            </a:endParaRPr>
          </a:p>
          <a:p>
            <a:pPr indent="0" algn="l"/>
            <a:endParaRPr lang="en-US" b="0" i="1">
              <a:solidFill>
                <a:srgbClr val="050505"/>
              </a:solidFill>
              <a:highlight>
                <a:srgbClr val="FFFFFF"/>
              </a:highlight>
              <a:latin typeface="Times New Roman" panose="02020603050405020304" pitchFamily="18" charset="0"/>
            </a:endParaRPr>
          </a:p>
          <a:p>
            <a:pPr indent="0" algn="l"/>
            <a:r>
              <a:rPr lang="en-US" b="0" i="1">
                <a:solidFill>
                  <a:srgbClr val="050505"/>
                </a:solidFill>
                <a:highlight>
                  <a:srgbClr val="FFFFFF"/>
                </a:highlight>
                <a:latin typeface="Times New Roman" panose="02020603050405020304" pitchFamily="18" charset="0"/>
              </a:rPr>
              <a:t>THE STUDENTS OF GRADES VI-IX AND XI AND THE TEACHING FACULTY OF NARULA PUBLIC SCHOOL, MOGRA, PARTICIPATED IN THE LIVE SESSION OF PARIKSHA PE CHARCHA, 2024, ORGANIZED BY THE MINISTRY OF EDUCATION AND BROADCASTED ON DOORDARSHAN, WHICH IS A PART OF THE LARGER PATHBREAKING MOVEMENT- ‘EXAM WARRIORS’ LED BY PRIME MINISTER NARENDRA MODI TO ENSURE A STRESS-</a:t>
            </a:r>
            <a:r>
              <a:rPr lang="en-US" sz="2000" b="0" i="1">
                <a:solidFill>
                  <a:srgbClr val="050505"/>
                </a:solidFill>
                <a:highlight>
                  <a:srgbClr val="FFFFFF"/>
                </a:highlight>
                <a:latin typeface="Times New Roman" panose="02020603050405020304" pitchFamily="18" charset="0"/>
              </a:rPr>
              <a:t>FREE ATMOSPHERE FOR YOUNGSTERS. </a:t>
            </a:r>
            <a:endParaRPr lang="en-US" sz="2000" b="0" i="1">
              <a:solidFill>
                <a:srgbClr val="050505"/>
              </a:solidFill>
              <a:highlight>
                <a:srgbClr val="FFFFFF"/>
              </a:highlight>
              <a:latin typeface="Times New Roman" panose="02020603050405020304" pitchFamily="18" charset="0"/>
            </a:endParaRPr>
          </a:p>
        </p:txBody>
      </p:sp>
      <p:pic>
        <p:nvPicPr>
          <p:cNvPr id="219" name="image29.jpg"/>
          <p:cNvPicPr preferRelativeResize="0"/>
          <p:nvPr/>
        </p:nvPicPr>
        <p:blipFill>
          <a:blip r:embed="rId1"/>
          <a:srcRect/>
          <a:stretch>
            <a:fillRect/>
          </a:stretch>
        </p:blipFill>
        <p:spPr>
          <a:xfrm>
            <a:off x="254635" y="2903220"/>
            <a:ext cx="8147685" cy="360870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81915" y="95250"/>
            <a:ext cx="8908415" cy="6635115"/>
          </a:xfrm>
          <a:prstGeom prst="rect">
            <a:avLst/>
          </a:prstGeom>
          <a:noFill/>
          <a:ln w="9525">
            <a:noFill/>
          </a:ln>
        </p:spPr>
        <p:txBody>
          <a:bodyPr>
            <a:noAutofit/>
          </a:bodyPr>
          <a:p>
            <a:pPr indent="0"/>
            <a:r>
              <a:rPr lang="en-US" b="1" i="1">
                <a:solidFill>
                  <a:srgbClr val="050505"/>
                </a:solidFill>
                <a:highlight>
                  <a:srgbClr val="FFFFFF"/>
                </a:highlight>
                <a:latin typeface="Times New Roman" panose="02020603050405020304" pitchFamily="18" charset="0"/>
              </a:rPr>
              <a:t>                             </a:t>
            </a:r>
            <a:r>
              <a:rPr lang="en-US" sz="3200" b="1" i="1">
                <a:solidFill>
                  <a:srgbClr val="050505"/>
                </a:solidFill>
                <a:highlight>
                  <a:srgbClr val="FFFFFF"/>
                </a:highlight>
                <a:latin typeface="Times New Roman" panose="02020603050405020304" pitchFamily="18" charset="0"/>
              </a:rPr>
              <a:t>REPUBLIC DAY CELEBRATION</a:t>
            </a:r>
            <a:endParaRPr lang="en-US" sz="3200" b="1" i="1">
              <a:solidFill>
                <a:srgbClr val="050505"/>
              </a:solidFill>
              <a:highlight>
                <a:srgbClr val="FFFFFF"/>
              </a:highlight>
              <a:latin typeface="Times New Roman" panose="02020603050405020304" pitchFamily="18" charset="0"/>
            </a:endParaRPr>
          </a:p>
        </p:txBody>
      </p:sp>
      <p:pic>
        <p:nvPicPr>
          <p:cNvPr id="221" name="image30.jpg"/>
          <p:cNvPicPr preferRelativeResize="0"/>
          <p:nvPr/>
        </p:nvPicPr>
        <p:blipFill>
          <a:blip r:embed="rId1"/>
          <a:srcRect/>
          <a:stretch>
            <a:fillRect/>
          </a:stretch>
        </p:blipFill>
        <p:spPr>
          <a:xfrm>
            <a:off x="554355" y="908685"/>
            <a:ext cx="8032115" cy="559371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 name="image24.jpg"/>
          <p:cNvPicPr preferRelativeResize="0"/>
          <p:nvPr/>
        </p:nvPicPr>
        <p:blipFill>
          <a:blip r:embed="rId1"/>
          <a:srcRect/>
          <a:stretch>
            <a:fillRect/>
          </a:stretch>
        </p:blipFill>
        <p:spPr>
          <a:xfrm>
            <a:off x="1734185" y="972820"/>
            <a:ext cx="6306820" cy="437388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1605" y="100965"/>
            <a:ext cx="8890635" cy="6675120"/>
          </a:xfrm>
          <a:prstGeom prst="rect">
            <a:avLst/>
          </a:prstGeom>
          <a:noFill/>
          <a:ln w="9525">
            <a:noFill/>
          </a:ln>
        </p:spPr>
        <p:txBody>
          <a:bodyPr>
            <a:noAutofit/>
          </a:bodyPr>
          <a:p>
            <a:pPr indent="0"/>
            <a:r>
              <a:rPr lang="en-US" b="0" i="1">
                <a:solidFill>
                  <a:srgbClr val="050505"/>
                </a:solidFill>
                <a:highlight>
                  <a:srgbClr val="FFFFFF"/>
                </a:highlight>
                <a:latin typeface="Times New Roman" panose="02020603050405020304" pitchFamily="18" charset="0"/>
              </a:rPr>
              <a:t>                                </a:t>
            </a:r>
            <a:r>
              <a:rPr lang="en-US" sz="4400" b="0" i="1">
                <a:solidFill>
                  <a:srgbClr val="050505"/>
                </a:solidFill>
                <a:highlight>
                  <a:srgbClr val="FFFFFF"/>
                </a:highlight>
                <a:latin typeface="Times New Roman" panose="02020603050405020304" pitchFamily="18" charset="0"/>
              </a:rPr>
              <a:t> </a:t>
            </a:r>
            <a:r>
              <a:rPr lang="en-US" sz="4400" b="1" i="1">
                <a:solidFill>
                  <a:srgbClr val="050505"/>
                </a:solidFill>
                <a:highlight>
                  <a:srgbClr val="FFFFFF"/>
                </a:highlight>
                <a:latin typeface="Times New Roman" panose="02020603050405020304" pitchFamily="18" charset="0"/>
              </a:rPr>
              <a:t>JIS SAMMAN AWARD</a:t>
            </a:r>
            <a:endParaRPr lang="en-US" sz="4400" b="0" i="1">
              <a:solidFill>
                <a:srgbClr val="050505"/>
              </a:solidFill>
              <a:highlight>
                <a:srgbClr val="FFFFFF"/>
              </a:highlight>
              <a:latin typeface="Times New Roman" panose="02020603050405020304" pitchFamily="18" charset="0"/>
            </a:endParaRPr>
          </a:p>
          <a:p>
            <a:pPr indent="0" algn="ctr"/>
            <a:endParaRPr lang="en-US" sz="3000" b="0" i="1">
              <a:solidFill>
                <a:srgbClr val="050505"/>
              </a:solidFill>
              <a:highlight>
                <a:srgbClr val="FFFFFF"/>
              </a:highlight>
              <a:latin typeface="Bodoni MT" panose="02070603080606020203" charset="0"/>
              <a:cs typeface="Bodoni MT" panose="02070603080606020203" charset="0"/>
            </a:endParaRPr>
          </a:p>
          <a:p>
            <a:pPr indent="0" algn="ctr"/>
            <a:r>
              <a:rPr lang="en-US" sz="2800" b="0" i="1">
                <a:solidFill>
                  <a:srgbClr val="050505"/>
                </a:solidFill>
                <a:highlight>
                  <a:srgbClr val="FFFFFF"/>
                </a:highlight>
                <a:latin typeface="Bodoni MT" panose="02070603080606020203" charset="0"/>
                <a:cs typeface="Bodoni MT" panose="02070603080606020203" charset="0"/>
              </a:rPr>
              <a:t>JIS SAMMAN 2024, THE BIGGEST AWARD CEREMONY HOSTED BY THE JIS GROUP, TOOK PLACE ON FEBRUARY 1, 2024, AT THE BISWA BANGLA CONVENTION CENTRE.THE EVENT WAS GRACED BY DISTINGUISHED GUESTS, CELEBRITIES, SCHOLARS, PROMINENT FIGURES FROM THE CULTURAL AND SPORTS ARENAS, AND MEMBERS OF THE JIS GROUP COMMUNITY, THE STUDENTS OF NPS HAVE BEEN AWARDED FOR THEIR EXTRAORDINARY PERFORMANCES IN THE ANNUAL INTER-SCHOOL SPORTS MEET.</a:t>
            </a:r>
            <a:endParaRPr lang="en-US" sz="2800" b="0" i="1">
              <a:solidFill>
                <a:srgbClr val="050505"/>
              </a:solidFill>
              <a:highlight>
                <a:srgbClr val="FFFFFF"/>
              </a:highlight>
              <a:latin typeface="Bodoni MT" panose="02070603080606020203" charset="0"/>
              <a:cs typeface="Bodoni MT" panose="02070603080606020203"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08585" y="52070"/>
            <a:ext cx="8968105" cy="6712585"/>
          </a:xfrm>
          <a:prstGeom prst="rect">
            <a:avLst/>
          </a:prstGeom>
          <a:noFill/>
          <a:ln w="9525">
            <a:noFill/>
          </a:ln>
        </p:spPr>
        <p:txBody>
          <a:bodyPr>
            <a:noAutofit/>
          </a:bodyPr>
          <a:p>
            <a:pPr indent="0"/>
            <a:r>
              <a:rPr lang="en-US" b="0" i="1">
                <a:solidFill>
                  <a:srgbClr val="050505"/>
                </a:solidFill>
                <a:highlight>
                  <a:srgbClr val="FFFFFF"/>
                </a:highlight>
                <a:latin typeface="Times New Roman" panose="02020603050405020304" pitchFamily="18" charset="0"/>
              </a:rPr>
              <a:t>                </a:t>
            </a:r>
            <a:r>
              <a:rPr lang="en-US" b="1">
                <a:solidFill>
                  <a:srgbClr val="050505"/>
                </a:solidFill>
                <a:highlight>
                  <a:srgbClr val="FFFFFF"/>
                </a:highlight>
                <a:latin typeface="Times New Roman" panose="02020603050405020304" pitchFamily="18" charset="0"/>
              </a:rPr>
              <a:t>  </a:t>
            </a:r>
            <a:r>
              <a:rPr lang="en-US" sz="3200" b="1">
                <a:solidFill>
                  <a:srgbClr val="050505"/>
                </a:solidFill>
                <a:highlight>
                  <a:srgbClr val="FFFFFF"/>
                </a:highlight>
                <a:latin typeface="Times New Roman" panose="02020603050405020304" pitchFamily="18" charset="0"/>
              </a:rPr>
              <a:t>CELEBRATION OF SARASWATI PUJA</a:t>
            </a:r>
            <a:endParaRPr lang="en-US" sz="3200" b="1">
              <a:solidFill>
                <a:srgbClr val="050505"/>
              </a:solidFill>
              <a:highlight>
                <a:srgbClr val="FFFFFF"/>
              </a:highlight>
              <a:latin typeface="Times New Roman" panose="02020603050405020304" pitchFamily="18" charset="0"/>
            </a:endParaRPr>
          </a:p>
        </p:txBody>
      </p:sp>
      <p:pic>
        <p:nvPicPr>
          <p:cNvPr id="192" name="image18.png"/>
          <p:cNvPicPr preferRelativeResize="0"/>
          <p:nvPr/>
        </p:nvPicPr>
        <p:blipFill>
          <a:blip r:embed="rId1"/>
          <a:srcRect l="30378" t="21711" r="56870" b="40316"/>
          <a:stretch>
            <a:fillRect/>
          </a:stretch>
        </p:blipFill>
        <p:spPr>
          <a:xfrm>
            <a:off x="108585" y="1988820"/>
            <a:ext cx="1616075" cy="1934210"/>
          </a:xfrm>
          <a:prstGeom prst="rect">
            <a:avLst/>
          </a:prstGeom>
        </p:spPr>
      </p:pic>
      <p:pic>
        <p:nvPicPr>
          <p:cNvPr id="233" name="image54.png"/>
          <p:cNvPicPr preferRelativeResize="0"/>
          <p:nvPr/>
        </p:nvPicPr>
        <p:blipFill>
          <a:blip r:embed="rId2"/>
          <a:srcRect l="28235" t="33116" r="54509" b="49751"/>
          <a:stretch>
            <a:fillRect/>
          </a:stretch>
        </p:blipFill>
        <p:spPr>
          <a:xfrm>
            <a:off x="7308215" y="3501390"/>
            <a:ext cx="1472565" cy="1452880"/>
          </a:xfrm>
          <a:prstGeom prst="rect">
            <a:avLst/>
          </a:prstGeom>
        </p:spPr>
      </p:pic>
      <p:pic>
        <p:nvPicPr>
          <p:cNvPr id="3" name="Picture 2" descr="HD-wallpaper-saraswati-goddess-of-knowledge-saraswati-thakur"/>
          <p:cNvPicPr>
            <a:picLocks noChangeAspect="1"/>
          </p:cNvPicPr>
          <p:nvPr/>
        </p:nvPicPr>
        <p:blipFill>
          <a:blip r:embed="rId3"/>
          <a:stretch>
            <a:fillRect/>
          </a:stretch>
        </p:blipFill>
        <p:spPr>
          <a:xfrm>
            <a:off x="2195830" y="548640"/>
            <a:ext cx="4487545" cy="630174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25730" y="118110"/>
            <a:ext cx="8809990" cy="6647180"/>
          </a:xfrm>
          <a:prstGeom prst="rect">
            <a:avLst/>
          </a:prstGeom>
          <a:noFill/>
          <a:ln w="9525">
            <a:noFill/>
          </a:ln>
        </p:spPr>
        <p:txBody>
          <a:bodyPr>
            <a:noAutofit/>
          </a:bodyPr>
          <a:p>
            <a:pPr indent="0" algn="ctr"/>
            <a:r>
              <a:rPr lang="en-US" b="0" i="1">
                <a:solidFill>
                  <a:srgbClr val="050505"/>
                </a:solidFill>
                <a:highlight>
                  <a:srgbClr val="FFFFFF"/>
                </a:highlight>
                <a:latin typeface="Times New Roman" panose="02020603050405020304" pitchFamily="18" charset="0"/>
              </a:rPr>
              <a:t> </a:t>
            </a:r>
            <a:r>
              <a:rPr lang="en-US" sz="3500" b="0" i="1">
                <a:solidFill>
                  <a:srgbClr val="050505"/>
                </a:solidFill>
                <a:highlight>
                  <a:srgbClr val="FFFFFF"/>
                </a:highlight>
                <a:latin typeface="Times New Roman" panose="02020603050405020304" pitchFamily="18" charset="0"/>
              </a:rPr>
              <a:t>MOTIVATIONAL TALK BY DR. GOURAB DAS</a:t>
            </a:r>
            <a:endParaRPr lang="en-US" sz="3500"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lgn="ctr"/>
            <a:r>
              <a:rPr lang="en-US" b="0" i="1">
                <a:solidFill>
                  <a:srgbClr val="050505"/>
                </a:solidFill>
                <a:highlight>
                  <a:srgbClr val="FFFFFF"/>
                </a:highlight>
                <a:latin typeface="Times New Roman" panose="02020603050405020304" pitchFamily="18" charset="0"/>
              </a:rPr>
              <a:t>“CREATIVE MINDS LEAD TO EVOLUTION OF GREAT SCIENCES”.</a:t>
            </a:r>
            <a:endParaRPr lang="en-US" b="0" i="1">
              <a:solidFill>
                <a:srgbClr val="050505"/>
              </a:solidFill>
              <a:highlight>
                <a:srgbClr val="FFFFFF"/>
              </a:highlight>
              <a:latin typeface="Times New Roman" panose="02020603050405020304" pitchFamily="18" charset="0"/>
            </a:endParaRPr>
          </a:p>
          <a:p>
            <a:pPr indent="0" algn="ctr"/>
            <a:r>
              <a:rPr lang="en-US" b="0" i="1">
                <a:solidFill>
                  <a:srgbClr val="050505"/>
                </a:solidFill>
                <a:highlight>
                  <a:srgbClr val="FFFFFF"/>
                </a:highlight>
                <a:latin typeface="Times New Roman" panose="02020603050405020304" pitchFamily="18" charset="0"/>
              </a:rPr>
              <a:t>INVENTIONS AND DISCOVERIES HAVE EMANATED FROM CREATIVE MINDS CONSTANTLY WORKING AND IMAGINING THE OUTCOME IN THE MIND.  WITH IMAGING AND CONSTANT EFFORT, ALL THE FORCES OF THE UNIVERSE WORK FOR THAT INSPIRED MIND, THEREBY LEADING TO INVENTIONS OR DISCOVERIES.”</a:t>
            </a:r>
            <a:r>
              <a:rPr lang="en-US" sz="2000" b="0" i="1">
                <a:solidFill>
                  <a:srgbClr val="050505"/>
                </a:solidFill>
                <a:highlight>
                  <a:srgbClr val="FFFFFF"/>
                </a:highlight>
                <a:latin typeface="Times New Roman" panose="02020603050405020304" pitchFamily="18" charset="0"/>
              </a:rPr>
              <a:t> </a:t>
            </a:r>
            <a:endParaRPr lang="en-US" sz="2000" b="0" i="1">
              <a:solidFill>
                <a:srgbClr val="050505"/>
              </a:solidFill>
              <a:highlight>
                <a:srgbClr val="FFFFFF"/>
              </a:highlight>
              <a:latin typeface="Times New Roman" panose="02020603050405020304" pitchFamily="18" charset="0"/>
            </a:endParaRPr>
          </a:p>
        </p:txBody>
      </p:sp>
      <p:pic>
        <p:nvPicPr>
          <p:cNvPr id="206" name="image44.jpg"/>
          <p:cNvPicPr preferRelativeResize="0"/>
          <p:nvPr/>
        </p:nvPicPr>
        <p:blipFill>
          <a:blip r:embed="rId1"/>
          <a:srcRect/>
          <a:stretch>
            <a:fillRect/>
          </a:stretch>
        </p:blipFill>
        <p:spPr>
          <a:xfrm>
            <a:off x="827405" y="981075"/>
            <a:ext cx="6941820" cy="3302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AS 10"/>
          <p:cNvPicPr>
            <a:picLocks noChangeAspect="1"/>
          </p:cNvPicPr>
          <p:nvPr/>
        </p:nvPicPr>
        <p:blipFill>
          <a:blip r:embed="rId1"/>
          <a:stretch>
            <a:fillRect/>
          </a:stretch>
        </p:blipFill>
        <p:spPr>
          <a:xfrm>
            <a:off x="0" y="0"/>
            <a:ext cx="2741930" cy="2632075"/>
          </a:xfrm>
          <a:prstGeom prst="rect">
            <a:avLst/>
          </a:prstGeom>
        </p:spPr>
      </p:pic>
      <p:pic>
        <p:nvPicPr>
          <p:cNvPr id="3" name="Picture 2" descr="AS 11"/>
          <p:cNvPicPr>
            <a:picLocks noChangeAspect="1"/>
          </p:cNvPicPr>
          <p:nvPr/>
        </p:nvPicPr>
        <p:blipFill>
          <a:blip r:embed="rId2"/>
          <a:stretch>
            <a:fillRect/>
          </a:stretch>
        </p:blipFill>
        <p:spPr>
          <a:xfrm>
            <a:off x="2741930" y="45085"/>
            <a:ext cx="3285490" cy="2560955"/>
          </a:xfrm>
          <a:prstGeom prst="rect">
            <a:avLst/>
          </a:prstGeom>
        </p:spPr>
      </p:pic>
      <p:pic>
        <p:nvPicPr>
          <p:cNvPr id="4" name="Picture 3" descr="AS 12"/>
          <p:cNvPicPr>
            <a:picLocks noChangeAspect="1"/>
          </p:cNvPicPr>
          <p:nvPr/>
        </p:nvPicPr>
        <p:blipFill>
          <a:blip r:embed="rId3"/>
          <a:stretch>
            <a:fillRect/>
          </a:stretch>
        </p:blipFill>
        <p:spPr>
          <a:xfrm>
            <a:off x="0" y="2606040"/>
            <a:ext cx="5905500" cy="4260215"/>
          </a:xfrm>
          <a:prstGeom prst="rect">
            <a:avLst/>
          </a:prstGeom>
        </p:spPr>
      </p:pic>
      <p:pic>
        <p:nvPicPr>
          <p:cNvPr id="5" name="Picture 4" descr="AS 13"/>
          <p:cNvPicPr>
            <a:picLocks noChangeAspect="1"/>
          </p:cNvPicPr>
          <p:nvPr/>
        </p:nvPicPr>
        <p:blipFill>
          <a:blip r:embed="rId4"/>
          <a:stretch>
            <a:fillRect/>
          </a:stretch>
        </p:blipFill>
        <p:spPr>
          <a:xfrm>
            <a:off x="6028055" y="-27305"/>
            <a:ext cx="3137535" cy="2659380"/>
          </a:xfrm>
          <a:prstGeom prst="rect">
            <a:avLst/>
          </a:prstGeom>
        </p:spPr>
      </p:pic>
      <p:pic>
        <p:nvPicPr>
          <p:cNvPr id="6" name="Picture 5" descr="AS 15"/>
          <p:cNvPicPr>
            <a:picLocks noChangeAspect="1"/>
          </p:cNvPicPr>
          <p:nvPr/>
        </p:nvPicPr>
        <p:blipFill>
          <a:blip r:embed="rId5"/>
          <a:stretch>
            <a:fillRect/>
          </a:stretch>
        </p:blipFill>
        <p:spPr>
          <a:xfrm>
            <a:off x="5905500" y="2565400"/>
            <a:ext cx="3274060" cy="426974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25730" y="100330"/>
            <a:ext cx="8940165" cy="6664325"/>
          </a:xfrm>
          <a:prstGeom prst="rect">
            <a:avLst/>
          </a:prstGeom>
          <a:noFill/>
          <a:ln w="9525">
            <a:noFill/>
          </a:ln>
        </p:spPr>
        <p:txBody>
          <a:bodyPr>
            <a:noAutofit/>
          </a:bodyPr>
          <a:p>
            <a:pPr indent="0"/>
            <a:r>
              <a:rPr lang="en-US" b="0" i="1">
                <a:solidFill>
                  <a:srgbClr val="050505"/>
                </a:solidFill>
                <a:highlight>
                  <a:srgbClr val="FFFFFF"/>
                </a:highlight>
                <a:latin typeface="Times New Roman" panose="02020603050405020304" pitchFamily="18" charset="0"/>
              </a:rPr>
              <a:t>                                              HANDS-ON WORKSHOP ON FLN </a:t>
            </a:r>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a:p>
            <a:pPr indent="0"/>
            <a:endParaRPr lang="en-US" b="0" i="1">
              <a:solidFill>
                <a:srgbClr val="050505"/>
              </a:solidFill>
              <a:highlight>
                <a:srgbClr val="FFFFFF"/>
              </a:highlight>
              <a:latin typeface="Times New Roman" panose="02020603050405020304" pitchFamily="18" charset="0"/>
            </a:endParaRPr>
          </a:p>
        </p:txBody>
      </p:sp>
      <p:pic>
        <p:nvPicPr>
          <p:cNvPr id="204" name="image73.jpg"/>
          <p:cNvPicPr preferRelativeResize="0"/>
          <p:nvPr/>
        </p:nvPicPr>
        <p:blipFill>
          <a:blip r:embed="rId1"/>
          <a:srcRect/>
          <a:stretch>
            <a:fillRect/>
          </a:stretch>
        </p:blipFill>
        <p:spPr>
          <a:xfrm>
            <a:off x="232410" y="681355"/>
            <a:ext cx="8308340" cy="59740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AS 16"/>
          <p:cNvPicPr>
            <a:picLocks noChangeAspect="1"/>
          </p:cNvPicPr>
          <p:nvPr/>
        </p:nvPicPr>
        <p:blipFill>
          <a:blip r:embed="rId1"/>
          <a:stretch>
            <a:fillRect/>
          </a:stretch>
        </p:blipFill>
        <p:spPr>
          <a:xfrm>
            <a:off x="0" y="0"/>
            <a:ext cx="9144000" cy="68630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62865" y="47625"/>
            <a:ext cx="9039860" cy="6713855"/>
          </a:xfrm>
          <a:prstGeom prst="rect">
            <a:avLst/>
          </a:prstGeom>
          <a:noFill/>
          <a:ln w="9525">
            <a:noFill/>
          </a:ln>
        </p:spPr>
        <p:txBody>
          <a:bodyPr>
            <a:noAutofit/>
          </a:bodyPr>
          <a:p>
            <a:pPr indent="0"/>
            <a:r>
              <a:rPr lang="en-US" b="0" i="1">
                <a:solidFill>
                  <a:srgbClr val="050505"/>
                </a:solidFill>
                <a:highlight>
                  <a:srgbClr val="FFFFFF"/>
                </a:highlight>
                <a:latin typeface="Times New Roman" panose="02020603050405020304" pitchFamily="18" charset="0"/>
              </a:rPr>
              <a:t>                                </a:t>
            </a:r>
            <a:r>
              <a:rPr lang="en-US" sz="3600" b="1">
                <a:solidFill>
                  <a:srgbClr val="050505"/>
                </a:solidFill>
                <a:highlight>
                  <a:srgbClr val="FFFFFF"/>
                </a:highlight>
                <a:latin typeface="Times New Roman" panose="02020603050405020304" pitchFamily="18" charset="0"/>
              </a:rPr>
              <a:t>ACHIEVEMENT OF NPS      STUDENTS AT THE NATIONAL LEVEL</a:t>
            </a:r>
            <a:endParaRPr lang="en-US" sz="3600" b="1">
              <a:solidFill>
                <a:srgbClr val="050505"/>
              </a:solidFill>
              <a:highlight>
                <a:srgbClr val="FFFFFF"/>
              </a:highlight>
              <a:latin typeface="Times New Roman" panose="02020603050405020304" pitchFamily="18" charset="0"/>
            </a:endParaRPr>
          </a:p>
        </p:txBody>
      </p:sp>
      <p:pic>
        <p:nvPicPr>
          <p:cNvPr id="193" name="image8.jpg"/>
          <p:cNvPicPr preferRelativeResize="0"/>
          <p:nvPr/>
        </p:nvPicPr>
        <p:blipFill>
          <a:blip r:embed="rId1"/>
          <a:srcRect/>
          <a:stretch>
            <a:fillRect/>
          </a:stretch>
        </p:blipFill>
        <p:spPr>
          <a:xfrm>
            <a:off x="1270" y="1196975"/>
            <a:ext cx="9102090" cy="564642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26670" y="5080"/>
            <a:ext cx="9088120" cy="6852920"/>
          </a:xfrm>
          <a:prstGeom prst="rect">
            <a:avLst/>
          </a:prstGeom>
          <a:noFill/>
        </p:spPr>
        <p:txBody>
          <a:bodyPr wrap="square" rtlCol="0" anchor="t">
            <a:noAutofit/>
          </a:bodyPr>
          <a:p>
            <a:pPr indent="0" algn="ctr">
              <a:buNone/>
            </a:pPr>
            <a:r>
              <a:rPr lang="en-US" sz="3200" i="1">
                <a:solidFill>
                  <a:srgbClr val="050505"/>
                </a:solidFill>
                <a:highlight>
                  <a:srgbClr val="FFFFFF"/>
                </a:highlight>
                <a:latin typeface="Times New Roman" panose="02020603050405020304" pitchFamily="18" charset="0"/>
                <a:cs typeface="Times New Roman" panose="02020603050405020304" pitchFamily="18" charset="0"/>
                <a:sym typeface="+mn-ea"/>
              </a:rPr>
              <a:t>SCHOOL INNOVATION COUNCIL </a:t>
            </a:r>
            <a:endParaRPr lang="en-US" sz="3200" b="0" i="1">
              <a:solidFill>
                <a:srgbClr val="050505"/>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indent="0" algn="ctr">
              <a:buNone/>
            </a:pPr>
            <a:r>
              <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rPr>
              <a:t>UNDER THE ABLE GUIDANCE OF THE TEACHERS OF NARULA PUBLIC SCHOOL, STUDENTS HAVE PARTICIPATED IN THE CONTEST ORGANIZED BY THE SCHOOL INNOVATION COUNCIL, MINISTRY OF EDUCATION, IN COLLABORATION WITH AICTE WITH GREAT ZEA.THE STUDENTS HAVE PREPARED –A PROTOTYPE OF A SOLAR-POWERED BUG COLLECTORAND SOLAR-POWERED LCD NOTEBOOK.</a:t>
            </a: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a:p>
            <a:pPr indent="0" algn="ctr">
              <a:buNone/>
            </a:pPr>
            <a:endParaRPr lang="en-US" sz="1600" i="1">
              <a:solidFill>
                <a:srgbClr val="050505"/>
              </a:solidFill>
              <a:highlight>
                <a:srgbClr val="FFFFFF"/>
              </a:highlight>
              <a:latin typeface="Times New Roman" panose="02020603050405020304" pitchFamily="18" charset="0"/>
              <a:cs typeface="Times New Roman" panose="02020603050405020304" pitchFamily="18" charset="0"/>
              <a:sym typeface="+mn-ea"/>
            </a:endParaRPr>
          </a:p>
        </p:txBody>
      </p:sp>
      <p:pic>
        <p:nvPicPr>
          <p:cNvPr id="5" name="Picture 4"/>
          <p:cNvPicPr/>
          <p:nvPr/>
        </p:nvPicPr>
        <p:blipFill>
          <a:blip r:embed="rId1"/>
          <a:srcRect l="7756" r="7711"/>
          <a:stretch>
            <a:fillRect/>
          </a:stretch>
        </p:blipFill>
        <p:spPr>
          <a:xfrm>
            <a:off x="27305" y="1870710"/>
            <a:ext cx="5022215" cy="4994910"/>
          </a:xfrm>
          <a:prstGeom prst="rect">
            <a:avLst/>
          </a:prstGeom>
          <a:noFill/>
          <a:ln w="9525">
            <a:noFill/>
          </a:ln>
        </p:spPr>
      </p:pic>
      <p:pic>
        <p:nvPicPr>
          <p:cNvPr id="258" name="image58.jpg"/>
          <p:cNvPicPr preferRelativeResize="0"/>
          <p:nvPr/>
        </p:nvPicPr>
        <p:blipFill>
          <a:blip r:embed="rId2"/>
          <a:srcRect/>
          <a:stretch>
            <a:fillRect/>
          </a:stretch>
        </p:blipFill>
        <p:spPr>
          <a:xfrm>
            <a:off x="5132705" y="2242185"/>
            <a:ext cx="3910330" cy="43878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11586</Words>
  <Application>WPS Presentation</Application>
  <PresentationFormat>On-screen Show (4:3)</PresentationFormat>
  <Paragraphs>328</Paragraphs>
  <Slides>60</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60</vt:i4>
      </vt:variant>
    </vt:vector>
  </HeadingPairs>
  <TitlesOfParts>
    <vt:vector size="73" baseType="lpstr">
      <vt:lpstr>Arial</vt:lpstr>
      <vt:lpstr>SimSun</vt:lpstr>
      <vt:lpstr>Wingdings</vt:lpstr>
      <vt:lpstr>Castellar</vt:lpstr>
      <vt:lpstr>Arial Black</vt:lpstr>
      <vt:lpstr>Times New Roman</vt:lpstr>
      <vt:lpstr>Times New Roman</vt:lpstr>
      <vt:lpstr>Calibri</vt:lpstr>
      <vt:lpstr>Microsoft YaHei</vt:lpstr>
      <vt:lpstr>Arial Unicode MS</vt:lpstr>
      <vt:lpstr>Arial Rounded MT Bold</vt:lpstr>
      <vt:lpstr>Bodoni MT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ANNUAL ACTIVITY CALENDAR OF NARULA PUBLIC SCHOOL, MOGRA; SESSION 2023-24           NARULA PUBLIC SCHOOL, MOGRA AIMS TO BE THE CENTER OF EXCELLENCE IN EDUCATION USING STATE-OF-THE-ART TECHNOLOGY, WHERE THE SEEDS OF THE ALL-ROUND DEVELOPMENT OF THE CHILDREN ARE SOWN AT AN EARLY AGE. IT IS OUR IMMENSE PLEASURE AND PRIDE TO PRESENT TO YOU A REPORT OF OUR ACTIVITIES AND ACHIEVEMENTS FOR THE PAST ONE YEAR (2023-24)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13</cp:revision>
  <dcterms:created xsi:type="dcterms:W3CDTF">2024-03-15T11:14:00Z</dcterms:created>
  <dcterms:modified xsi:type="dcterms:W3CDTF">2024-03-20T08:06:05Z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630BCC60564B4A22AC54C12F0BA21466_12</vt:lpwstr>
  </property>
  <property fmtid="{D5CDD505-2E9C-101B-9397-08002B2CF9AE}" pid="3" name="KSOProductBuildVer">
    <vt:lpwstr>1033-12.2.0.13489</vt:lpwstr>
  </property>
</Properties>
</file>